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69" r:id="rId17"/>
    <p:sldId id="314" r:id="rId18"/>
    <p:sldId id="272" r:id="rId19"/>
    <p:sldId id="273" r:id="rId20"/>
    <p:sldId id="274" r:id="rId21"/>
    <p:sldId id="275" r:id="rId22"/>
    <p:sldId id="276" r:id="rId23"/>
    <p:sldId id="277" r:id="rId24"/>
    <p:sldId id="278" r:id="rId25"/>
    <p:sldId id="279" r:id="rId26"/>
    <p:sldId id="280" r:id="rId27"/>
    <p:sldId id="308" r:id="rId28"/>
    <p:sldId id="309" r:id="rId29"/>
    <p:sldId id="281" r:id="rId30"/>
    <p:sldId id="307" r:id="rId31"/>
    <p:sldId id="310" r:id="rId32"/>
    <p:sldId id="311" r:id="rId33"/>
    <p:sldId id="312" r:id="rId34"/>
    <p:sldId id="313" r:id="rId35"/>
    <p:sldId id="306"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16" r:id="rId61"/>
  </p:sldIdLst>
  <p:sldSz cx="12192000" cy="6858000"/>
  <p:notesSz cx="6858000" cy="9144000"/>
  <p:embeddedFontLst>
    <p:embeddedFont>
      <p:font typeface="Amatic SC" panose="020B0604020202020204" charset="-79"/>
      <p:regular r:id="rId63"/>
      <p:bold r:id="rId64"/>
    </p:embeddedFont>
    <p:embeddedFont>
      <p:font typeface="Calibri" panose="020F0502020204030204" pitchFamily="34" charset="0"/>
      <p:regular r:id="rId65"/>
      <p:bold r:id="rId66"/>
      <p:italic r:id="rId67"/>
      <p:boldItalic r:id="rId68"/>
    </p:embeddedFont>
    <p:embeddedFont>
      <p:font typeface="Open Sans" panose="020B0604020202020204" charset="0"/>
      <p:regular r:id="rId69"/>
      <p:bold r:id="rId70"/>
      <p:italic r:id="rId71"/>
      <p:boldItalic r:id="rId72"/>
    </p:embeddedFont>
    <p:embeddedFont>
      <p:font typeface="Roboto Mono"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42" autoAdjust="0"/>
  </p:normalViewPr>
  <p:slideViewPr>
    <p:cSldViewPr>
      <p:cViewPr varScale="1">
        <p:scale>
          <a:sx n="103" d="100"/>
          <a:sy n="103" d="100"/>
        </p:scale>
        <p:origin x="87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82622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485bd0b8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485bd0b8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2400" dirty="0">
                <a:solidFill>
                  <a:schemeClr val="lt1"/>
                </a:solidFill>
              </a:rPr>
              <a:t>Version: 2019/05/</a:t>
            </a:r>
            <a:r>
              <a:rPr lang="cs-CZ" sz="2400" dirty="0">
                <a:solidFill>
                  <a:schemeClr val="lt1"/>
                </a:solidFill>
              </a:rPr>
              <a:t>25 Šimon Buryan, Praha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1c9cc0ad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1c9cc0ad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liveCode2.html</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1c9cc0ad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1c9cc0ad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liveCode2.html</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1c9cc0ad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1c9cc0ad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liveCode2.html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1c9cc0ad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1c9cc0ad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 Poté zadat úkol 1</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1c9cc0ad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1c9cc0ad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1c9cc0ad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1c9cc0ad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liveCode2.html</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1c9cc0ad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1c9cc0ad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1c9cc0ad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1c9cc0ad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1c9cc0ad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1c9cc0ad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1c9cc0ad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1c9cc0ad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e52b35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e52b35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1c9cc0ad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1c9cc0ad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1c9cc0ad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1c9cc0ad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 Poté zadat úkol 2</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1c9cc0ad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1c9cc0ad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1c9cc0ad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1c9cc0ad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1c9cc0ad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1c9cc0ad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1c9cc0ada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1c9cc0ada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1c9cc0ad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1c9cc0ad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 Poté zadat úkol 3</a:t>
            </a:r>
          </a:p>
          <a:p>
            <a:pPr marL="139700" indent="0">
              <a:buNone/>
            </a:pPr>
            <a:endParaRPr lang="cs-CZ" dirty="0"/>
          </a:p>
        </p:txBody>
      </p:sp>
    </p:spTree>
    <p:extLst>
      <p:ext uri="{BB962C8B-B14F-4D97-AF65-F5344CB8AC3E}">
        <p14:creationId xmlns:p14="http://schemas.microsoft.com/office/powerpoint/2010/main" val="346291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1c9cc0ad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1c9cc0ad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1c9cc0ad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1c9cc0ad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1c9cc0ad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1c9cc0ad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39700" indent="0">
              <a:buNone/>
            </a:pPr>
            <a:r>
              <a:rPr lang="cs-CZ" b="1" dirty="0"/>
              <a:t>Zadat úkol</a:t>
            </a:r>
            <a:r>
              <a:rPr lang="cs-CZ" b="1" baseline="0" dirty="0"/>
              <a:t> 4:</a:t>
            </a:r>
          </a:p>
          <a:p>
            <a:pPr marL="457200" indent="-317500">
              <a:buFontTx/>
              <a:buChar char="-"/>
            </a:pPr>
            <a:r>
              <a:rPr lang="cs-CZ" baseline="0" dirty="0"/>
              <a:t>Dát navigaci do navu na začátku stránky, navigaci pak upravit ať vypadá tradičně, zbavit se teček u </a:t>
            </a:r>
            <a:r>
              <a:rPr lang="cs-CZ" baseline="0" dirty="0" err="1"/>
              <a:t>li</a:t>
            </a:r>
            <a:r>
              <a:rPr lang="cs-CZ" baseline="0" dirty="0"/>
              <a:t> </a:t>
            </a:r>
            <a:r>
              <a:rPr lang="cs-CZ" baseline="0" dirty="0" err="1"/>
              <a:t>items</a:t>
            </a:r>
            <a:r>
              <a:rPr lang="cs-CZ" baseline="0" dirty="0"/>
              <a:t> a výška je 5rem;</a:t>
            </a:r>
          </a:p>
          <a:p>
            <a:pPr marL="457200" indent="-317500">
              <a:buFontTx/>
              <a:buChar char="-"/>
            </a:pPr>
            <a:r>
              <a:rPr lang="cs-CZ" baseline="0" dirty="0"/>
              <a:t>Dát hlavní part do </a:t>
            </a:r>
            <a:r>
              <a:rPr lang="en-US" baseline="0" dirty="0"/>
              <a:t>&lt;</a:t>
            </a:r>
            <a:r>
              <a:rPr lang="cs-CZ" baseline="0" dirty="0" err="1"/>
              <a:t>main</a:t>
            </a:r>
            <a:r>
              <a:rPr lang="en-US" baseline="0" dirty="0"/>
              <a:t>&gt;</a:t>
            </a:r>
            <a:endParaRPr lang="cs-CZ" baseline="0" dirty="0"/>
          </a:p>
          <a:p>
            <a:pPr marL="914400" lvl="1" indent="-317500">
              <a:buFontTx/>
              <a:buChar char="-"/>
            </a:pPr>
            <a:r>
              <a:rPr lang="cs-CZ" baseline="0" dirty="0" err="1"/>
              <a:t>Height</a:t>
            </a:r>
            <a:r>
              <a:rPr lang="cs-CZ" baseline="0" dirty="0"/>
              <a:t>: </a:t>
            </a:r>
            <a:r>
              <a:rPr lang="cs-CZ" baseline="0" dirty="0" err="1"/>
              <a:t>calc</a:t>
            </a:r>
            <a:r>
              <a:rPr lang="cs-CZ" baseline="0" dirty="0"/>
              <a:t>(100vh – 5rem;) ???</a:t>
            </a:r>
          </a:p>
          <a:p>
            <a:pPr marL="914400" lvl="1" indent="-317500">
              <a:buFontTx/>
              <a:buChar char="-"/>
            </a:pPr>
            <a:r>
              <a:rPr lang="cs-CZ" baseline="0" dirty="0"/>
              <a:t>Hezký obrázek na pozadí</a:t>
            </a:r>
          </a:p>
          <a:p>
            <a:pPr marL="457200" indent="-317500">
              <a:buFontTx/>
              <a:buChar char="-"/>
            </a:pPr>
            <a:r>
              <a:rPr lang="cs-CZ" baseline="0" dirty="0"/>
              <a:t>Další část do &lt;</a:t>
            </a:r>
            <a:r>
              <a:rPr lang="cs-CZ" baseline="0" dirty="0" err="1"/>
              <a:t>section</a:t>
            </a:r>
            <a:r>
              <a:rPr lang="cs-CZ" baseline="0" dirty="0"/>
              <a:t>&gt;</a:t>
            </a:r>
          </a:p>
          <a:p>
            <a:pPr marL="914400" lvl="1" indent="-317500">
              <a:buFontTx/>
              <a:buChar char="-"/>
            </a:pPr>
            <a:r>
              <a:rPr lang="cs-CZ" baseline="0" dirty="0" err="1"/>
              <a:t>Section</a:t>
            </a:r>
            <a:r>
              <a:rPr lang="cs-CZ" baseline="0" dirty="0"/>
              <a:t> má 100vh</a:t>
            </a:r>
          </a:p>
          <a:p>
            <a:pPr marL="457200" indent="-317500">
              <a:buFontTx/>
              <a:buChar char="-"/>
            </a:pPr>
            <a:r>
              <a:rPr lang="cs-CZ" baseline="0" dirty="0"/>
              <a:t>Poslední část do </a:t>
            </a:r>
            <a:r>
              <a:rPr lang="cs-CZ" baseline="0" dirty="0" err="1"/>
              <a:t>footer</a:t>
            </a:r>
            <a:r>
              <a:rPr lang="cs-CZ" baseline="0" dirty="0"/>
              <a:t> – výška 5rem; a srdíčko bude </a:t>
            </a:r>
            <a:r>
              <a:rPr lang="cs-CZ" baseline="0" dirty="0" err="1"/>
              <a:t>črvené</a:t>
            </a:r>
            <a:r>
              <a:rPr lang="cs-CZ" baseline="0" dirty="0"/>
              <a:t> a text bude vycentrovaný na střed</a:t>
            </a:r>
          </a:p>
          <a:p>
            <a:pPr marL="457200" indent="-317500">
              <a:buFontTx/>
              <a:buChar char="-"/>
            </a:pPr>
            <a:endParaRPr lang="cs-CZ" baseline="0" dirty="0"/>
          </a:p>
          <a:p>
            <a:pPr marL="139700" indent="0">
              <a:buFontTx/>
              <a:buNone/>
            </a:pPr>
            <a:r>
              <a:rPr lang="cs-CZ" baseline="0" dirty="0"/>
              <a:t>+ </a:t>
            </a:r>
            <a:r>
              <a:rPr lang="cs-CZ" baseline="0" dirty="0" err="1"/>
              <a:t>smooth</a:t>
            </a:r>
            <a:r>
              <a:rPr lang="cs-CZ" baseline="0" dirty="0"/>
              <a:t> </a:t>
            </a:r>
            <a:r>
              <a:rPr lang="cs-CZ" baseline="0" dirty="0" err="1"/>
              <a:t>scrolling</a:t>
            </a:r>
            <a:endParaRPr lang="cs-CZ" baseline="0" dirty="0"/>
          </a:p>
          <a:p>
            <a:pPr marL="139700" indent="0">
              <a:buFontTx/>
              <a:buNone/>
            </a:pPr>
            <a:r>
              <a:rPr lang="cs-CZ" baseline="0" dirty="0"/>
              <a:t>+ import hezkého fontu</a:t>
            </a:r>
            <a:endParaRPr lang="cs-CZ" dirty="0"/>
          </a:p>
        </p:txBody>
      </p:sp>
    </p:spTree>
    <p:extLst>
      <p:ext uri="{BB962C8B-B14F-4D97-AF65-F5344CB8AC3E}">
        <p14:creationId xmlns:p14="http://schemas.microsoft.com/office/powerpoint/2010/main" val="11781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1c9cc0ad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1c9cc0ad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1c9cc0ad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1c9cc0ad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c9cc0ad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1c9cc0ad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1c9cc0ad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1c9cc0ad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1c9cc0ad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1c9cc0ad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1c9cc0ada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1c9cc0ada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1c9cc0ada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1c9cc0ada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61c9cc0ad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61c9cc0ad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1c9cc0ada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1c9cc0ada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85bd0b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485bd0b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1c9cc0ad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1c9cc0ada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1c9cc0ad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1c9cc0ad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Cvičení</a:t>
            </a:r>
            <a:r>
              <a:rPr lang="cs-CZ" baseline="0" dirty="0"/>
              <a:t> 5: </a:t>
            </a:r>
            <a:r>
              <a:rPr lang="cs-CZ" baseline="0" dirty="0" err="1"/>
              <a:t>pozicovat</a:t>
            </a:r>
            <a:r>
              <a:rPr lang="cs-CZ" baseline="0" dirty="0"/>
              <a:t> obrázek doleva v &lt;</a:t>
            </a:r>
            <a:r>
              <a:rPr lang="cs-CZ" baseline="0" dirty="0" err="1"/>
              <a:t>mainu</a:t>
            </a:r>
            <a:r>
              <a:rPr lang="cs-CZ" baseline="0" dirty="0"/>
              <a:t>&gt; a v </a:t>
            </a:r>
            <a:r>
              <a:rPr lang="cs-CZ" baseline="0" dirty="0" err="1"/>
              <a:t>pravo</a:t>
            </a:r>
            <a:r>
              <a:rPr lang="cs-CZ" baseline="0" dirty="0"/>
              <a:t> od něho titulek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1c9cc0ada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1c9cc0ada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1c9cc0ada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1c9cc0ada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1c9cc0ada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1c9cc0ad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1c9cc0ad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1c9cc0ad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1c9cc0ada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1c9cc0ada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1c9cc0ada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1c9cc0ad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1c9cc0ad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1c9cc0ad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1c9cc0ada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1c9cc0ada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c9cc0a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c9cc0a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1c9cc0ad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1c9cc0ad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1c9cc0ada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1c9cc0ada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1c9cc0ada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1c9cc0ad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1c9cc0ada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1c9cc0ada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1c9cc0ad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1c9cc0ad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1c9cc0ada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1c9cc0ada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1c9cc0ada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1c9cc0ada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3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1c9cc0a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1c9cc0a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CZ" dirty="0"/>
              <a:t>liveCode1.html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1c9cc0ad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1c9cc0ad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liveCode2.html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1c9cc0ad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1c9cc0ad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liveCode2.html</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1c9cc0ad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1c9cc0ad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cs-CZ" dirty="0"/>
              <a:t>liveCode2.html</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vodni snimek napravo"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47417" y="4485737"/>
            <a:ext cx="4964529" cy="460670"/>
          </a:xfrm>
          <a:prstGeom prst="rect">
            <a:avLst/>
          </a:prstGeom>
          <a:noFill/>
          <a:ln>
            <a:noFill/>
          </a:ln>
        </p:spPr>
        <p:txBody>
          <a:bodyPr spcFirstLastPara="1" wrap="square" lIns="91425" tIns="91425" rIns="91425" bIns="91425" anchor="t" anchorCtr="0">
            <a:noAutofit/>
          </a:bodyPr>
          <a:lstStyle>
            <a:lvl1pPr marL="0" marR="0" lvl="0" indent="0" algn="r" rtl="0">
              <a:lnSpc>
                <a:spcPct val="90000"/>
              </a:lnSpc>
              <a:spcBef>
                <a:spcPts val="0"/>
              </a:spcBef>
              <a:spcAft>
                <a:spcPts val="0"/>
              </a:spcAft>
              <a:buClr>
                <a:schemeClr val="lt1"/>
              </a:buClr>
              <a:buSzPts val="1400"/>
              <a:buNone/>
              <a:defRPr sz="2000" i="0" u="none" strike="noStrike" cap="none">
                <a:solidFill>
                  <a:schemeClr val="lt1"/>
                </a:solidFill>
              </a:defRPr>
            </a:lvl1pPr>
            <a:lvl2pPr lvl="1" indent="0">
              <a:spcBef>
                <a:spcPts val="0"/>
              </a:spcBef>
              <a:spcAft>
                <a:spcPts val="0"/>
              </a:spcAft>
              <a:buClr>
                <a:schemeClr val="lt1"/>
              </a:buClr>
              <a:buSzPts val="1400"/>
              <a:buNone/>
              <a:defRPr sz="1800">
                <a:solidFill>
                  <a:schemeClr val="lt1"/>
                </a:solidFill>
              </a:defRPr>
            </a:lvl2pPr>
            <a:lvl3pPr lvl="2" indent="0">
              <a:spcBef>
                <a:spcPts val="0"/>
              </a:spcBef>
              <a:spcAft>
                <a:spcPts val="0"/>
              </a:spcAft>
              <a:buClr>
                <a:schemeClr val="lt1"/>
              </a:buClr>
              <a:buSzPts val="1400"/>
              <a:buNone/>
              <a:defRPr sz="1800">
                <a:solidFill>
                  <a:schemeClr val="lt1"/>
                </a:solidFill>
              </a:defRPr>
            </a:lvl3pPr>
            <a:lvl4pPr lvl="3" indent="0">
              <a:spcBef>
                <a:spcPts val="0"/>
              </a:spcBef>
              <a:spcAft>
                <a:spcPts val="0"/>
              </a:spcAft>
              <a:buClr>
                <a:schemeClr val="lt1"/>
              </a:buClr>
              <a:buSzPts val="1400"/>
              <a:buNone/>
              <a:defRPr sz="1800">
                <a:solidFill>
                  <a:schemeClr val="lt1"/>
                </a:solidFill>
              </a:defRPr>
            </a:lvl4pPr>
            <a:lvl5pPr lvl="4" indent="0">
              <a:spcBef>
                <a:spcPts val="0"/>
              </a:spcBef>
              <a:spcAft>
                <a:spcPts val="0"/>
              </a:spcAft>
              <a:buClr>
                <a:schemeClr val="lt1"/>
              </a:buClr>
              <a:buSzPts val="1400"/>
              <a:buNone/>
              <a:defRPr sz="1800">
                <a:solidFill>
                  <a:schemeClr val="lt1"/>
                </a:solidFill>
              </a:defRPr>
            </a:lvl5pPr>
            <a:lvl6pPr lvl="5" indent="0">
              <a:spcBef>
                <a:spcPts val="0"/>
              </a:spcBef>
              <a:spcAft>
                <a:spcPts val="0"/>
              </a:spcAft>
              <a:buClr>
                <a:schemeClr val="lt1"/>
              </a:buClr>
              <a:buSzPts val="1400"/>
              <a:buNone/>
              <a:defRPr sz="1800">
                <a:solidFill>
                  <a:schemeClr val="lt1"/>
                </a:solidFill>
              </a:defRPr>
            </a:lvl6pPr>
            <a:lvl7pPr lvl="6" indent="0">
              <a:spcBef>
                <a:spcPts val="0"/>
              </a:spcBef>
              <a:spcAft>
                <a:spcPts val="0"/>
              </a:spcAft>
              <a:buClr>
                <a:schemeClr val="lt1"/>
              </a:buClr>
              <a:buSzPts val="1400"/>
              <a:buNone/>
              <a:defRPr sz="1800">
                <a:solidFill>
                  <a:schemeClr val="lt1"/>
                </a:solidFill>
              </a:defRPr>
            </a:lvl7pPr>
            <a:lvl8pPr lvl="7" indent="0">
              <a:spcBef>
                <a:spcPts val="0"/>
              </a:spcBef>
              <a:spcAft>
                <a:spcPts val="0"/>
              </a:spcAft>
              <a:buClr>
                <a:schemeClr val="lt1"/>
              </a:buClr>
              <a:buSzPts val="1400"/>
              <a:buNone/>
              <a:defRPr sz="1800">
                <a:solidFill>
                  <a:schemeClr val="lt1"/>
                </a:solidFill>
              </a:defRPr>
            </a:lvl8pPr>
            <a:lvl9pPr lvl="8" indent="0">
              <a:spcBef>
                <a:spcPts val="0"/>
              </a:spcBef>
              <a:spcAft>
                <a:spcPts val="0"/>
              </a:spcAft>
              <a:buClr>
                <a:schemeClr val="lt1"/>
              </a:buClr>
              <a:buSzPts val="1400"/>
              <a:buNone/>
              <a:defRPr sz="1800">
                <a:solidFill>
                  <a:schemeClr val="lt1"/>
                </a:solidFill>
              </a:defRPr>
            </a:lvl9pPr>
          </a:lstStyle>
          <a:p>
            <a:endParaRPr/>
          </a:p>
        </p:txBody>
      </p:sp>
      <p:sp>
        <p:nvSpPr>
          <p:cNvPr id="11" name="Google Shape;11;p2"/>
          <p:cNvSpPr txBox="1">
            <a:spLocks noGrp="1"/>
          </p:cNvSpPr>
          <p:nvPr>
            <p:ph type="subTitle" idx="1"/>
          </p:nvPr>
        </p:nvSpPr>
        <p:spPr>
          <a:xfrm>
            <a:off x="1207450" y="1947153"/>
            <a:ext cx="10104600" cy="2607600"/>
          </a:xfrm>
          <a:prstGeom prst="rect">
            <a:avLst/>
          </a:prstGeom>
          <a:noFill/>
          <a:ln>
            <a:noFill/>
          </a:ln>
        </p:spPr>
        <p:txBody>
          <a:bodyPr spcFirstLastPara="1" wrap="square" lIns="91425" tIns="91425" rIns="91425" bIns="91425" anchor="b" anchorCtr="0">
            <a:noAutofit/>
          </a:bodyPr>
          <a:lstStyle>
            <a:lvl1pPr marL="0" marR="0" lvl="0" indent="0" algn="r" rtl="0">
              <a:lnSpc>
                <a:spcPct val="90000"/>
              </a:lnSpc>
              <a:spcBef>
                <a:spcPts val="1000"/>
              </a:spcBef>
              <a:spcAft>
                <a:spcPts val="0"/>
              </a:spcAft>
              <a:buClr>
                <a:schemeClr val="lt1"/>
              </a:buClr>
              <a:buSzPts val="4800"/>
              <a:buNone/>
              <a:defRPr sz="4800" i="0" u="none" strike="noStrike" cap="none">
                <a:solidFill>
                  <a:schemeClr val="lt1"/>
                </a:solidFill>
              </a:defRPr>
            </a:lvl1pPr>
            <a:lvl2pPr marL="457200" marR="0" lvl="1" indent="0" algn="ctr" rtl="0">
              <a:lnSpc>
                <a:spcPct val="90000"/>
              </a:lnSpc>
              <a:spcBef>
                <a:spcPts val="500"/>
              </a:spcBef>
              <a:spcAft>
                <a:spcPts val="0"/>
              </a:spcAft>
              <a:buClr>
                <a:schemeClr val="lt1"/>
              </a:buClr>
              <a:buSzPts val="2400"/>
              <a:buNone/>
              <a:defRPr sz="2000" i="0" u="none" strike="noStrike" cap="none">
                <a:solidFill>
                  <a:schemeClr val="lt1"/>
                </a:solidFill>
              </a:defRPr>
            </a:lvl2pPr>
            <a:lvl3pPr marL="914400" marR="0" lvl="2" indent="0" algn="ctr" rtl="0">
              <a:lnSpc>
                <a:spcPct val="90000"/>
              </a:lnSpc>
              <a:spcBef>
                <a:spcPts val="500"/>
              </a:spcBef>
              <a:spcAft>
                <a:spcPts val="0"/>
              </a:spcAft>
              <a:buClr>
                <a:schemeClr val="lt1"/>
              </a:buClr>
              <a:buSzPts val="2000"/>
              <a:buNone/>
              <a:defRPr sz="1800" i="0" u="none" strike="noStrike" cap="none">
                <a:solidFill>
                  <a:schemeClr val="lt1"/>
                </a:solidFill>
              </a:defRPr>
            </a:lvl3pPr>
            <a:lvl4pPr marL="1371600" marR="0" lvl="3" indent="0" algn="ctr" rtl="0">
              <a:lnSpc>
                <a:spcPct val="90000"/>
              </a:lnSpc>
              <a:spcBef>
                <a:spcPts val="500"/>
              </a:spcBef>
              <a:spcAft>
                <a:spcPts val="0"/>
              </a:spcAft>
              <a:buClr>
                <a:schemeClr val="lt1"/>
              </a:buClr>
              <a:buSzPts val="1800"/>
              <a:buNone/>
              <a:defRPr sz="1600" i="0" u="none" strike="noStrike" cap="none">
                <a:solidFill>
                  <a:schemeClr val="lt1"/>
                </a:solidFill>
              </a:defRPr>
            </a:lvl4pPr>
            <a:lvl5pPr marL="1828800" marR="0" lvl="4" indent="0" algn="ctr" rtl="0">
              <a:lnSpc>
                <a:spcPct val="90000"/>
              </a:lnSpc>
              <a:spcBef>
                <a:spcPts val="500"/>
              </a:spcBef>
              <a:spcAft>
                <a:spcPts val="0"/>
              </a:spcAft>
              <a:buClr>
                <a:schemeClr val="lt1"/>
              </a:buClr>
              <a:buSzPts val="1800"/>
              <a:buNone/>
              <a:defRPr sz="1600" i="0" u="none" strike="noStrike" cap="none">
                <a:solidFill>
                  <a:schemeClr val="lt1"/>
                </a:solidFill>
              </a:defRPr>
            </a:lvl5pPr>
            <a:lvl6pPr marL="2286000" marR="0" lvl="5" indent="0" algn="ctr" rtl="0">
              <a:lnSpc>
                <a:spcPct val="90000"/>
              </a:lnSpc>
              <a:spcBef>
                <a:spcPts val="500"/>
              </a:spcBef>
              <a:spcAft>
                <a:spcPts val="0"/>
              </a:spcAft>
              <a:buClr>
                <a:schemeClr val="lt1"/>
              </a:buClr>
              <a:buSzPts val="1800"/>
              <a:buNone/>
              <a:defRPr sz="1600" i="0" u="none" strike="noStrike" cap="none">
                <a:solidFill>
                  <a:schemeClr val="lt1"/>
                </a:solidFill>
              </a:defRPr>
            </a:lvl6pPr>
            <a:lvl7pPr marL="2743200" marR="0" lvl="6" indent="0" algn="ctr" rtl="0">
              <a:lnSpc>
                <a:spcPct val="90000"/>
              </a:lnSpc>
              <a:spcBef>
                <a:spcPts val="500"/>
              </a:spcBef>
              <a:spcAft>
                <a:spcPts val="0"/>
              </a:spcAft>
              <a:buClr>
                <a:schemeClr val="lt1"/>
              </a:buClr>
              <a:buSzPts val="1800"/>
              <a:buNone/>
              <a:defRPr sz="1600" i="0" u="none" strike="noStrike" cap="none">
                <a:solidFill>
                  <a:schemeClr val="lt1"/>
                </a:solidFill>
              </a:defRPr>
            </a:lvl7pPr>
            <a:lvl8pPr marL="3200400" marR="0" lvl="7" indent="0" algn="ctr" rtl="0">
              <a:lnSpc>
                <a:spcPct val="90000"/>
              </a:lnSpc>
              <a:spcBef>
                <a:spcPts val="500"/>
              </a:spcBef>
              <a:spcAft>
                <a:spcPts val="0"/>
              </a:spcAft>
              <a:buClr>
                <a:schemeClr val="lt1"/>
              </a:buClr>
              <a:buSzPts val="1800"/>
              <a:buNone/>
              <a:defRPr sz="1600" i="0" u="none" strike="noStrike" cap="none">
                <a:solidFill>
                  <a:schemeClr val="lt1"/>
                </a:solidFill>
              </a:defRPr>
            </a:lvl8pPr>
            <a:lvl9pPr marL="3657600" marR="0" lvl="8" indent="0" algn="ctr" rtl="0">
              <a:lnSpc>
                <a:spcPct val="90000"/>
              </a:lnSpc>
              <a:spcBef>
                <a:spcPts val="500"/>
              </a:spcBef>
              <a:spcAft>
                <a:spcPts val="0"/>
              </a:spcAft>
              <a:buClr>
                <a:schemeClr val="lt1"/>
              </a:buClr>
              <a:buSzPts val="1800"/>
              <a:buNone/>
              <a:defRPr sz="1600" i="0" u="none" strike="noStrike" cap="none">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razdny" type="blank">
  <p:cSld name="BLANK">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brazek">
  <p:cSld name="Obrázek s titulkem">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a:spLocks noGrp="1"/>
          </p:cNvSpPr>
          <p:nvPr>
            <p:ph type="pic" idx="2"/>
          </p:nvPr>
        </p:nvSpPr>
        <p:spPr>
          <a:xfrm>
            <a:off x="1079770" y="1361872"/>
            <a:ext cx="10029217" cy="4416358"/>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marL="0" marR="0" lvl="0" indent="0" algn="l" rtl="0">
              <a:lnSpc>
                <a:spcPct val="90000"/>
              </a:lnSpc>
              <a:spcBef>
                <a:spcPts val="1000"/>
              </a:spcBef>
              <a:spcAft>
                <a:spcPts val="0"/>
              </a:spcAft>
              <a:buClr>
                <a:schemeClr val="dk1"/>
              </a:buClr>
              <a:buSzPts val="1400"/>
              <a:buNone/>
              <a:defRPr sz="3200" i="0" u="none" strike="noStrike" cap="none">
                <a:solidFill>
                  <a:schemeClr val="dk1"/>
                </a:solidFill>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Open Sans"/>
                <a:ea typeface="Open Sans"/>
                <a:cs typeface="Open Sans"/>
                <a:sym typeface="Open Sans"/>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Open Sans"/>
                <a:ea typeface="Open Sans"/>
                <a:cs typeface="Open Sans"/>
                <a:sym typeface="Open Sans"/>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Open Sans"/>
                <a:ea typeface="Open Sans"/>
                <a:cs typeface="Open Sans"/>
                <a:sym typeface="Open Sans"/>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Open Sans"/>
                <a:ea typeface="Open Sans"/>
                <a:cs typeface="Open Sans"/>
                <a:sym typeface="Open Sans"/>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5" name="Google Shape;45;p12"/>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brazek s titulkem">
  <p:cSld name="2_Obrázek s titulkem">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a:spLocks noGrp="1"/>
          </p:cNvSpPr>
          <p:nvPr>
            <p:ph type="pic" idx="2"/>
          </p:nvPr>
        </p:nvSpPr>
        <p:spPr>
          <a:xfrm>
            <a:off x="1079770" y="1361872"/>
            <a:ext cx="10029217" cy="4416358"/>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marL="0" marR="0" lvl="0" indent="0" algn="l" rtl="0">
              <a:lnSpc>
                <a:spcPct val="90000"/>
              </a:lnSpc>
              <a:spcBef>
                <a:spcPts val="1000"/>
              </a:spcBef>
              <a:spcAft>
                <a:spcPts val="0"/>
              </a:spcAft>
              <a:buClr>
                <a:schemeClr val="dk1"/>
              </a:buClr>
              <a:buSzPts val="1400"/>
              <a:buNone/>
              <a:defRPr sz="3200" i="0" u="none" strike="noStrike" cap="none">
                <a:solidFill>
                  <a:schemeClr val="dk1"/>
                </a:solidFill>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Open Sans"/>
                <a:ea typeface="Open Sans"/>
                <a:cs typeface="Open Sans"/>
                <a:sym typeface="Open Sans"/>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Open Sans"/>
                <a:ea typeface="Open Sans"/>
                <a:cs typeface="Open Sans"/>
                <a:sym typeface="Open Sans"/>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Open Sans"/>
                <a:ea typeface="Open Sans"/>
                <a:cs typeface="Open Sans"/>
                <a:sym typeface="Open Sans"/>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Open Sans"/>
                <a:ea typeface="Open Sans"/>
                <a:cs typeface="Open Sans"/>
                <a:sym typeface="Open Sans"/>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8" name="Google Shape;48;p13"/>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13"/>
          <p:cNvSpPr txBox="1">
            <a:spLocks noGrp="1"/>
          </p:cNvSpPr>
          <p:nvPr>
            <p:ph type="title"/>
          </p:nvPr>
        </p:nvSpPr>
        <p:spPr>
          <a:xfrm>
            <a:off x="964660" y="528469"/>
            <a:ext cx="8325255" cy="821649"/>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2B3990"/>
              </a:buClr>
              <a:buSzPts val="1400"/>
              <a:buNone/>
              <a:defRPr sz="3200" i="0" u="none" strike="noStrike" cap="none">
                <a:solidFill>
                  <a:srgbClr val="2B3990"/>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Uvodni snimek jednoduchy">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079770" y="1709738"/>
            <a:ext cx="10029300" cy="28527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None/>
              <a:defRPr sz="6000" i="0" u="none" strike="noStrike" cap="none">
                <a:solidFill>
                  <a:schemeClr val="lt1"/>
                </a:solidFill>
              </a:defRPr>
            </a:lvl1pPr>
            <a:lvl2pPr lvl="1" indent="0" rtl="0">
              <a:spcBef>
                <a:spcPts val="0"/>
              </a:spcBef>
              <a:spcAft>
                <a:spcPts val="0"/>
              </a:spcAft>
              <a:buClr>
                <a:schemeClr val="lt1"/>
              </a:buClr>
              <a:buSzPts val="1400"/>
              <a:buNone/>
              <a:defRPr sz="1800">
                <a:solidFill>
                  <a:schemeClr val="lt1"/>
                </a:solidFill>
              </a:defRPr>
            </a:lvl2pPr>
            <a:lvl3pPr lvl="2" indent="0" rtl="0">
              <a:spcBef>
                <a:spcPts val="0"/>
              </a:spcBef>
              <a:spcAft>
                <a:spcPts val="0"/>
              </a:spcAft>
              <a:buClr>
                <a:schemeClr val="lt1"/>
              </a:buClr>
              <a:buSzPts val="1400"/>
              <a:buNone/>
              <a:defRPr sz="1800">
                <a:solidFill>
                  <a:schemeClr val="lt1"/>
                </a:solidFill>
              </a:defRPr>
            </a:lvl3pPr>
            <a:lvl4pPr lvl="3" indent="0" rtl="0">
              <a:spcBef>
                <a:spcPts val="0"/>
              </a:spcBef>
              <a:spcAft>
                <a:spcPts val="0"/>
              </a:spcAft>
              <a:buClr>
                <a:schemeClr val="lt1"/>
              </a:buClr>
              <a:buSzPts val="1400"/>
              <a:buNone/>
              <a:defRPr sz="1800">
                <a:solidFill>
                  <a:schemeClr val="lt1"/>
                </a:solidFill>
              </a:defRPr>
            </a:lvl4pPr>
            <a:lvl5pPr lvl="4" indent="0" rtl="0">
              <a:spcBef>
                <a:spcPts val="0"/>
              </a:spcBef>
              <a:spcAft>
                <a:spcPts val="0"/>
              </a:spcAft>
              <a:buClr>
                <a:schemeClr val="lt1"/>
              </a:buClr>
              <a:buSzPts val="1400"/>
              <a:buNone/>
              <a:defRPr sz="1800">
                <a:solidFill>
                  <a:schemeClr val="lt1"/>
                </a:solidFill>
              </a:defRPr>
            </a:lvl5pPr>
            <a:lvl6pPr lvl="5" indent="0" rtl="0">
              <a:spcBef>
                <a:spcPts val="0"/>
              </a:spcBef>
              <a:spcAft>
                <a:spcPts val="0"/>
              </a:spcAft>
              <a:buClr>
                <a:schemeClr val="lt1"/>
              </a:buClr>
              <a:buSzPts val="1400"/>
              <a:buNone/>
              <a:defRPr sz="1800">
                <a:solidFill>
                  <a:schemeClr val="lt1"/>
                </a:solidFill>
              </a:defRPr>
            </a:lvl6pPr>
            <a:lvl7pPr lvl="6" indent="0" rtl="0">
              <a:spcBef>
                <a:spcPts val="0"/>
              </a:spcBef>
              <a:spcAft>
                <a:spcPts val="0"/>
              </a:spcAft>
              <a:buClr>
                <a:schemeClr val="lt1"/>
              </a:buClr>
              <a:buSzPts val="1400"/>
              <a:buNone/>
              <a:defRPr sz="1800">
                <a:solidFill>
                  <a:schemeClr val="lt1"/>
                </a:solidFill>
              </a:defRPr>
            </a:lvl7pPr>
            <a:lvl8pPr lvl="7" indent="0" rtl="0">
              <a:spcBef>
                <a:spcPts val="0"/>
              </a:spcBef>
              <a:spcAft>
                <a:spcPts val="0"/>
              </a:spcAft>
              <a:buClr>
                <a:schemeClr val="lt1"/>
              </a:buClr>
              <a:buSzPts val="1400"/>
              <a:buNone/>
              <a:defRPr sz="1800">
                <a:solidFill>
                  <a:schemeClr val="lt1"/>
                </a:solidFill>
              </a:defRPr>
            </a:lvl8pPr>
            <a:lvl9pPr lvl="8" indent="0" rtl="0">
              <a:spcBef>
                <a:spcPts val="0"/>
              </a:spcBef>
              <a:spcAft>
                <a:spcPts val="0"/>
              </a:spcAft>
              <a:buClr>
                <a:schemeClr val="lt1"/>
              </a:buClr>
              <a:buSzPts val="1400"/>
              <a:buNone/>
              <a:defRPr sz="1800">
                <a:solidFill>
                  <a:schemeClr val="lt1"/>
                </a:solidFill>
              </a:defRPr>
            </a:lvl9pPr>
          </a:lstStyle>
          <a:p>
            <a:endParaRPr/>
          </a:p>
        </p:txBody>
      </p:sp>
      <p:sp>
        <p:nvSpPr>
          <p:cNvPr id="14" name="Google Shape;14;p3"/>
          <p:cNvSpPr txBox="1">
            <a:spLocks noGrp="1"/>
          </p:cNvSpPr>
          <p:nvPr>
            <p:ph type="subTitle" idx="1"/>
          </p:nvPr>
        </p:nvSpPr>
        <p:spPr>
          <a:xfrm>
            <a:off x="1140800" y="4540874"/>
            <a:ext cx="9144000" cy="1180200"/>
          </a:xfrm>
          <a:prstGeom prst="rect">
            <a:avLst/>
          </a:prstGeom>
          <a:noFill/>
          <a:ln>
            <a:noFill/>
          </a:ln>
        </p:spPr>
        <p:txBody>
          <a:bodyPr spcFirstLastPara="1" wrap="square" lIns="91425" tIns="91425" rIns="91425" bIns="91425" anchor="t" anchorCtr="0">
            <a:noAutofit/>
          </a:bodyPr>
          <a:lstStyle>
            <a:lvl1pPr marL="0" marR="0" lvl="0" indent="0" rtl="0">
              <a:lnSpc>
                <a:spcPct val="90000"/>
              </a:lnSpc>
              <a:spcBef>
                <a:spcPts val="1000"/>
              </a:spcBef>
              <a:spcAft>
                <a:spcPts val="0"/>
              </a:spcAft>
              <a:buClr>
                <a:schemeClr val="lt1"/>
              </a:buClr>
              <a:buSzPts val="2800"/>
              <a:buNone/>
              <a:defRPr sz="2400" i="0" u="none" strike="noStrike" cap="none">
                <a:solidFill>
                  <a:schemeClr val="lt1"/>
                </a:solidFill>
              </a:defRPr>
            </a:lvl1pPr>
            <a:lvl2pPr marL="457200" marR="0" lvl="1" indent="0" rtl="0">
              <a:lnSpc>
                <a:spcPct val="90000"/>
              </a:lnSpc>
              <a:spcBef>
                <a:spcPts val="500"/>
              </a:spcBef>
              <a:spcAft>
                <a:spcPts val="0"/>
              </a:spcAft>
              <a:buClr>
                <a:schemeClr val="lt1"/>
              </a:buClr>
              <a:buSzPts val="2400"/>
              <a:buNone/>
              <a:defRPr sz="2000" i="0" u="none" strike="noStrike" cap="none">
                <a:solidFill>
                  <a:schemeClr val="lt1"/>
                </a:solidFill>
              </a:defRPr>
            </a:lvl2pPr>
            <a:lvl3pPr marL="914400" marR="0" lvl="2" indent="0" rtl="0">
              <a:lnSpc>
                <a:spcPct val="90000"/>
              </a:lnSpc>
              <a:spcBef>
                <a:spcPts val="500"/>
              </a:spcBef>
              <a:spcAft>
                <a:spcPts val="0"/>
              </a:spcAft>
              <a:buClr>
                <a:schemeClr val="lt1"/>
              </a:buClr>
              <a:buSzPts val="2000"/>
              <a:buNone/>
              <a:defRPr sz="1800" i="0" u="none" strike="noStrike" cap="none">
                <a:solidFill>
                  <a:schemeClr val="lt1"/>
                </a:solidFill>
              </a:defRPr>
            </a:lvl3pPr>
            <a:lvl4pPr marL="1371600" marR="0" lvl="3" indent="0" rtl="0">
              <a:lnSpc>
                <a:spcPct val="90000"/>
              </a:lnSpc>
              <a:spcBef>
                <a:spcPts val="500"/>
              </a:spcBef>
              <a:spcAft>
                <a:spcPts val="0"/>
              </a:spcAft>
              <a:buClr>
                <a:schemeClr val="lt1"/>
              </a:buClr>
              <a:buSzPts val="1800"/>
              <a:buNone/>
              <a:defRPr sz="1600" i="0" u="none" strike="noStrike" cap="none">
                <a:solidFill>
                  <a:schemeClr val="lt1"/>
                </a:solidFill>
              </a:defRPr>
            </a:lvl4pPr>
            <a:lvl5pPr marL="1828800" marR="0" lvl="4" indent="0" rtl="0">
              <a:lnSpc>
                <a:spcPct val="90000"/>
              </a:lnSpc>
              <a:spcBef>
                <a:spcPts val="500"/>
              </a:spcBef>
              <a:spcAft>
                <a:spcPts val="0"/>
              </a:spcAft>
              <a:buClr>
                <a:schemeClr val="lt1"/>
              </a:buClr>
              <a:buSzPts val="1800"/>
              <a:buNone/>
              <a:defRPr sz="1600" i="0" u="none" strike="noStrike" cap="none">
                <a:solidFill>
                  <a:schemeClr val="lt1"/>
                </a:solidFill>
              </a:defRPr>
            </a:lvl5pPr>
            <a:lvl6pPr marL="2286000" marR="0" lvl="5" indent="0" rtl="0">
              <a:lnSpc>
                <a:spcPct val="90000"/>
              </a:lnSpc>
              <a:spcBef>
                <a:spcPts val="500"/>
              </a:spcBef>
              <a:spcAft>
                <a:spcPts val="0"/>
              </a:spcAft>
              <a:buClr>
                <a:schemeClr val="lt1"/>
              </a:buClr>
              <a:buSzPts val="1800"/>
              <a:buNone/>
              <a:defRPr sz="1600" i="0" u="none" strike="noStrike" cap="none">
                <a:solidFill>
                  <a:schemeClr val="lt1"/>
                </a:solidFill>
              </a:defRPr>
            </a:lvl6pPr>
            <a:lvl7pPr marL="2743200" marR="0" lvl="6" indent="0" rtl="0">
              <a:lnSpc>
                <a:spcPct val="90000"/>
              </a:lnSpc>
              <a:spcBef>
                <a:spcPts val="500"/>
              </a:spcBef>
              <a:spcAft>
                <a:spcPts val="0"/>
              </a:spcAft>
              <a:buClr>
                <a:schemeClr val="lt1"/>
              </a:buClr>
              <a:buSzPts val="1800"/>
              <a:buNone/>
              <a:defRPr sz="1600" i="0" u="none" strike="noStrike" cap="none">
                <a:solidFill>
                  <a:schemeClr val="lt1"/>
                </a:solidFill>
              </a:defRPr>
            </a:lvl7pPr>
            <a:lvl8pPr marL="3200400" marR="0" lvl="7" indent="0" rtl="0">
              <a:lnSpc>
                <a:spcPct val="90000"/>
              </a:lnSpc>
              <a:spcBef>
                <a:spcPts val="500"/>
              </a:spcBef>
              <a:spcAft>
                <a:spcPts val="0"/>
              </a:spcAft>
              <a:buClr>
                <a:schemeClr val="lt1"/>
              </a:buClr>
              <a:buSzPts val="1800"/>
              <a:buNone/>
              <a:defRPr sz="1600" i="0" u="none" strike="noStrike" cap="none">
                <a:solidFill>
                  <a:schemeClr val="lt1"/>
                </a:solidFill>
              </a:defRPr>
            </a:lvl8pPr>
            <a:lvl9pPr marL="3657600" marR="0" lvl="8" indent="0" rtl="0">
              <a:lnSpc>
                <a:spcPct val="90000"/>
              </a:lnSpc>
              <a:spcBef>
                <a:spcPts val="500"/>
              </a:spcBef>
              <a:spcAft>
                <a:spcPts val="0"/>
              </a:spcAft>
              <a:buClr>
                <a:schemeClr val="lt1"/>
              </a:buClr>
              <a:buSzPts val="1800"/>
              <a:buNone/>
              <a:defRPr sz="1600" i="0" u="none" strike="noStrike" cap="none">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Uvodni snimek nalevo">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079770" y="1252538"/>
            <a:ext cx="10029300" cy="28527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5800"/>
              <a:buNone/>
              <a:defRPr sz="5800" i="0" u="none" strike="noStrike" cap="none">
                <a:solidFill>
                  <a:schemeClr val="lt1"/>
                </a:solidFill>
              </a:defRPr>
            </a:lvl1pPr>
            <a:lvl2pPr lvl="1" indent="0" rtl="0">
              <a:spcBef>
                <a:spcPts val="0"/>
              </a:spcBef>
              <a:spcAft>
                <a:spcPts val="0"/>
              </a:spcAft>
              <a:buClr>
                <a:schemeClr val="lt1"/>
              </a:buClr>
              <a:buSzPts val="1400"/>
              <a:buNone/>
              <a:defRPr sz="1800">
                <a:solidFill>
                  <a:schemeClr val="lt1"/>
                </a:solidFill>
              </a:defRPr>
            </a:lvl2pPr>
            <a:lvl3pPr lvl="2" indent="0" rtl="0">
              <a:spcBef>
                <a:spcPts val="0"/>
              </a:spcBef>
              <a:spcAft>
                <a:spcPts val="0"/>
              </a:spcAft>
              <a:buClr>
                <a:schemeClr val="lt1"/>
              </a:buClr>
              <a:buSzPts val="1400"/>
              <a:buNone/>
              <a:defRPr sz="1800">
                <a:solidFill>
                  <a:schemeClr val="lt1"/>
                </a:solidFill>
              </a:defRPr>
            </a:lvl3pPr>
            <a:lvl4pPr lvl="3" indent="0" rtl="0">
              <a:spcBef>
                <a:spcPts val="0"/>
              </a:spcBef>
              <a:spcAft>
                <a:spcPts val="0"/>
              </a:spcAft>
              <a:buClr>
                <a:schemeClr val="lt1"/>
              </a:buClr>
              <a:buSzPts val="1400"/>
              <a:buNone/>
              <a:defRPr sz="1800">
                <a:solidFill>
                  <a:schemeClr val="lt1"/>
                </a:solidFill>
              </a:defRPr>
            </a:lvl4pPr>
            <a:lvl5pPr lvl="4" indent="0" rtl="0">
              <a:spcBef>
                <a:spcPts val="0"/>
              </a:spcBef>
              <a:spcAft>
                <a:spcPts val="0"/>
              </a:spcAft>
              <a:buClr>
                <a:schemeClr val="lt1"/>
              </a:buClr>
              <a:buSzPts val="1400"/>
              <a:buNone/>
              <a:defRPr sz="1800">
                <a:solidFill>
                  <a:schemeClr val="lt1"/>
                </a:solidFill>
              </a:defRPr>
            </a:lvl5pPr>
            <a:lvl6pPr lvl="5" indent="0" rtl="0">
              <a:spcBef>
                <a:spcPts val="0"/>
              </a:spcBef>
              <a:spcAft>
                <a:spcPts val="0"/>
              </a:spcAft>
              <a:buClr>
                <a:schemeClr val="lt1"/>
              </a:buClr>
              <a:buSzPts val="1400"/>
              <a:buNone/>
              <a:defRPr sz="1800">
                <a:solidFill>
                  <a:schemeClr val="lt1"/>
                </a:solidFill>
              </a:defRPr>
            </a:lvl6pPr>
            <a:lvl7pPr lvl="6" indent="0" rtl="0">
              <a:spcBef>
                <a:spcPts val="0"/>
              </a:spcBef>
              <a:spcAft>
                <a:spcPts val="0"/>
              </a:spcAft>
              <a:buClr>
                <a:schemeClr val="lt1"/>
              </a:buClr>
              <a:buSzPts val="1400"/>
              <a:buNone/>
              <a:defRPr sz="1800">
                <a:solidFill>
                  <a:schemeClr val="lt1"/>
                </a:solidFill>
              </a:defRPr>
            </a:lvl7pPr>
            <a:lvl8pPr lvl="7" indent="0" rtl="0">
              <a:spcBef>
                <a:spcPts val="0"/>
              </a:spcBef>
              <a:spcAft>
                <a:spcPts val="0"/>
              </a:spcAft>
              <a:buClr>
                <a:schemeClr val="lt1"/>
              </a:buClr>
              <a:buSzPts val="1400"/>
              <a:buNone/>
              <a:defRPr sz="1800">
                <a:solidFill>
                  <a:schemeClr val="lt1"/>
                </a:solidFill>
              </a:defRPr>
            </a:lvl8pPr>
            <a:lvl9pPr lvl="8" indent="0" rtl="0">
              <a:spcBef>
                <a:spcPts val="0"/>
              </a:spcBef>
              <a:spcAft>
                <a:spcPts val="0"/>
              </a:spcAft>
              <a:buClr>
                <a:schemeClr val="lt1"/>
              </a:buClr>
              <a:buSzPts val="1400"/>
              <a:buNone/>
              <a:defRPr sz="1800">
                <a:solidFill>
                  <a:schemeClr val="lt1"/>
                </a:solidFill>
              </a:defRPr>
            </a:lvl9pPr>
          </a:lstStyle>
          <a:p>
            <a:endParaRPr/>
          </a:p>
        </p:txBody>
      </p:sp>
      <p:sp>
        <p:nvSpPr>
          <p:cNvPr id="17" name="Google Shape;17;p4"/>
          <p:cNvSpPr txBox="1">
            <a:spLocks noGrp="1"/>
          </p:cNvSpPr>
          <p:nvPr>
            <p:ph type="subTitle" idx="1"/>
          </p:nvPr>
        </p:nvSpPr>
        <p:spPr>
          <a:xfrm>
            <a:off x="1140800" y="4083674"/>
            <a:ext cx="9144000" cy="1180200"/>
          </a:xfrm>
          <a:prstGeom prst="rect">
            <a:avLst/>
          </a:prstGeom>
          <a:noFill/>
          <a:ln>
            <a:noFill/>
          </a:ln>
        </p:spPr>
        <p:txBody>
          <a:bodyPr spcFirstLastPara="1" wrap="square" lIns="91425" tIns="91425" rIns="91425" bIns="91425" anchor="t" anchorCtr="0">
            <a:noAutofit/>
          </a:bodyPr>
          <a:lstStyle>
            <a:lvl1pPr marL="0" marR="0" lvl="0" indent="0" rtl="0">
              <a:lnSpc>
                <a:spcPct val="90000"/>
              </a:lnSpc>
              <a:spcBef>
                <a:spcPts val="1000"/>
              </a:spcBef>
              <a:spcAft>
                <a:spcPts val="0"/>
              </a:spcAft>
              <a:buClr>
                <a:schemeClr val="lt1"/>
              </a:buClr>
              <a:buSzPts val="2800"/>
              <a:buNone/>
              <a:defRPr sz="2400" i="0" u="none" strike="noStrike" cap="none">
                <a:solidFill>
                  <a:schemeClr val="lt1"/>
                </a:solidFill>
              </a:defRPr>
            </a:lvl1pPr>
            <a:lvl2pPr marL="457200" marR="0" lvl="1" indent="0" rtl="0">
              <a:lnSpc>
                <a:spcPct val="90000"/>
              </a:lnSpc>
              <a:spcBef>
                <a:spcPts val="500"/>
              </a:spcBef>
              <a:spcAft>
                <a:spcPts val="0"/>
              </a:spcAft>
              <a:buClr>
                <a:schemeClr val="lt1"/>
              </a:buClr>
              <a:buSzPts val="2400"/>
              <a:buNone/>
              <a:defRPr sz="2000" i="0" u="none" strike="noStrike" cap="none">
                <a:solidFill>
                  <a:schemeClr val="lt1"/>
                </a:solidFill>
              </a:defRPr>
            </a:lvl2pPr>
            <a:lvl3pPr marL="914400" marR="0" lvl="2" indent="0" rtl="0">
              <a:lnSpc>
                <a:spcPct val="90000"/>
              </a:lnSpc>
              <a:spcBef>
                <a:spcPts val="500"/>
              </a:spcBef>
              <a:spcAft>
                <a:spcPts val="0"/>
              </a:spcAft>
              <a:buClr>
                <a:schemeClr val="lt1"/>
              </a:buClr>
              <a:buSzPts val="2000"/>
              <a:buNone/>
              <a:defRPr sz="1800" i="0" u="none" strike="noStrike" cap="none">
                <a:solidFill>
                  <a:schemeClr val="lt1"/>
                </a:solidFill>
              </a:defRPr>
            </a:lvl3pPr>
            <a:lvl4pPr marL="1371600" marR="0" lvl="3" indent="0" rtl="0">
              <a:lnSpc>
                <a:spcPct val="90000"/>
              </a:lnSpc>
              <a:spcBef>
                <a:spcPts val="500"/>
              </a:spcBef>
              <a:spcAft>
                <a:spcPts val="0"/>
              </a:spcAft>
              <a:buClr>
                <a:schemeClr val="lt1"/>
              </a:buClr>
              <a:buSzPts val="1800"/>
              <a:buNone/>
              <a:defRPr sz="1600" i="0" u="none" strike="noStrike" cap="none">
                <a:solidFill>
                  <a:schemeClr val="lt1"/>
                </a:solidFill>
              </a:defRPr>
            </a:lvl4pPr>
            <a:lvl5pPr marL="1828800" marR="0" lvl="4" indent="0" rtl="0">
              <a:lnSpc>
                <a:spcPct val="90000"/>
              </a:lnSpc>
              <a:spcBef>
                <a:spcPts val="500"/>
              </a:spcBef>
              <a:spcAft>
                <a:spcPts val="0"/>
              </a:spcAft>
              <a:buClr>
                <a:schemeClr val="lt1"/>
              </a:buClr>
              <a:buSzPts val="1800"/>
              <a:buNone/>
              <a:defRPr sz="1600" i="0" u="none" strike="noStrike" cap="none">
                <a:solidFill>
                  <a:schemeClr val="lt1"/>
                </a:solidFill>
              </a:defRPr>
            </a:lvl5pPr>
            <a:lvl6pPr marL="2286000" marR="0" lvl="5" indent="0" rtl="0">
              <a:lnSpc>
                <a:spcPct val="90000"/>
              </a:lnSpc>
              <a:spcBef>
                <a:spcPts val="500"/>
              </a:spcBef>
              <a:spcAft>
                <a:spcPts val="0"/>
              </a:spcAft>
              <a:buClr>
                <a:schemeClr val="lt1"/>
              </a:buClr>
              <a:buSzPts val="1800"/>
              <a:buNone/>
              <a:defRPr sz="1600" i="0" u="none" strike="noStrike" cap="none">
                <a:solidFill>
                  <a:schemeClr val="lt1"/>
                </a:solidFill>
              </a:defRPr>
            </a:lvl6pPr>
            <a:lvl7pPr marL="2743200" marR="0" lvl="6" indent="0" rtl="0">
              <a:lnSpc>
                <a:spcPct val="90000"/>
              </a:lnSpc>
              <a:spcBef>
                <a:spcPts val="500"/>
              </a:spcBef>
              <a:spcAft>
                <a:spcPts val="0"/>
              </a:spcAft>
              <a:buClr>
                <a:schemeClr val="lt1"/>
              </a:buClr>
              <a:buSzPts val="1800"/>
              <a:buNone/>
              <a:defRPr sz="1600" i="0" u="none" strike="noStrike" cap="none">
                <a:solidFill>
                  <a:schemeClr val="lt1"/>
                </a:solidFill>
              </a:defRPr>
            </a:lvl7pPr>
            <a:lvl8pPr marL="3200400" marR="0" lvl="7" indent="0" rtl="0">
              <a:lnSpc>
                <a:spcPct val="90000"/>
              </a:lnSpc>
              <a:spcBef>
                <a:spcPts val="500"/>
              </a:spcBef>
              <a:spcAft>
                <a:spcPts val="0"/>
              </a:spcAft>
              <a:buClr>
                <a:schemeClr val="lt1"/>
              </a:buClr>
              <a:buSzPts val="1800"/>
              <a:buNone/>
              <a:defRPr sz="1600" i="0" u="none" strike="noStrike" cap="none">
                <a:solidFill>
                  <a:schemeClr val="lt1"/>
                </a:solidFill>
              </a:defRPr>
            </a:lvl8pPr>
            <a:lvl9pPr marL="3657600" marR="0" lvl="8" indent="0" rtl="0">
              <a:lnSpc>
                <a:spcPct val="90000"/>
              </a:lnSpc>
              <a:spcBef>
                <a:spcPts val="500"/>
              </a:spcBef>
              <a:spcAft>
                <a:spcPts val="0"/>
              </a:spcAft>
              <a:buClr>
                <a:schemeClr val="lt1"/>
              </a:buClr>
              <a:buSzPts val="1800"/>
              <a:buNone/>
              <a:defRPr sz="1600" i="0" u="none" strike="noStrike" cap="none">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dpis a obsah" type="obj">
  <p:cSld name="OBJECT">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964660" y="1378151"/>
            <a:ext cx="10134600" cy="4409805"/>
          </a:xfrm>
          <a:prstGeom prst="rect">
            <a:avLst/>
          </a:prstGeom>
          <a:noFill/>
          <a:ln>
            <a:noFill/>
          </a:ln>
        </p:spPr>
        <p:txBody>
          <a:bodyPr spcFirstLastPara="1" wrap="square" lIns="91425" tIns="91425" rIns="91425" bIns="91425" anchor="ctr" anchorCtr="0">
            <a:noAutofit/>
          </a:bodyPr>
          <a:lstStyle>
            <a:lvl1pPr marL="457200" marR="0" lvl="0" indent="-406400" algn="l" rtl="0">
              <a:lnSpc>
                <a:spcPct val="90000"/>
              </a:lnSpc>
              <a:spcBef>
                <a:spcPts val="1000"/>
              </a:spcBef>
              <a:spcAft>
                <a:spcPts val="0"/>
              </a:spcAft>
              <a:buClr>
                <a:schemeClr val="dk1"/>
              </a:buClr>
              <a:buSzPts val="2800"/>
              <a:buChar char="•"/>
              <a:defRPr sz="2800" i="0" u="none" strike="noStrike" cap="none">
                <a:solidFill>
                  <a:schemeClr val="dk1"/>
                </a:solidFill>
              </a:defRPr>
            </a:lvl1pPr>
            <a:lvl2pPr marL="914400" marR="0" lvl="1" indent="-381000" algn="l" rtl="0">
              <a:lnSpc>
                <a:spcPct val="90000"/>
              </a:lnSpc>
              <a:spcBef>
                <a:spcPts val="500"/>
              </a:spcBef>
              <a:spcAft>
                <a:spcPts val="0"/>
              </a:spcAft>
              <a:buClr>
                <a:schemeClr val="dk1"/>
              </a:buClr>
              <a:buSzPts val="2400"/>
              <a:buChar char="•"/>
              <a:defRPr sz="2400" i="0" u="none" strike="noStrike" cap="none">
                <a:solidFill>
                  <a:schemeClr val="dk1"/>
                </a:solidFill>
              </a:defRPr>
            </a:lvl2pPr>
            <a:lvl3pPr marL="1371600" marR="0" lvl="2" indent="-355600" algn="l" rtl="0">
              <a:lnSpc>
                <a:spcPct val="90000"/>
              </a:lnSpc>
              <a:spcBef>
                <a:spcPts val="500"/>
              </a:spcBef>
              <a:spcAft>
                <a:spcPts val="0"/>
              </a:spcAft>
              <a:buClr>
                <a:schemeClr val="dk1"/>
              </a:buClr>
              <a:buSzPts val="2000"/>
              <a:buChar char="•"/>
              <a:defRPr sz="2000" i="0" u="none" strike="noStrike" cap="none">
                <a:solidFill>
                  <a:schemeClr val="dk1"/>
                </a:solidFill>
              </a:defRPr>
            </a:lvl3pPr>
            <a:lvl4pPr marL="1828800" marR="0" lvl="3" indent="-342900" algn="l" rtl="0">
              <a:lnSpc>
                <a:spcPct val="90000"/>
              </a:lnSpc>
              <a:spcBef>
                <a:spcPts val="500"/>
              </a:spcBef>
              <a:spcAft>
                <a:spcPts val="0"/>
              </a:spcAft>
              <a:buClr>
                <a:schemeClr val="dk1"/>
              </a:buClr>
              <a:buSzPts val="1800"/>
              <a:buChar char="•"/>
              <a:defRPr sz="1800" i="0" u="none" strike="noStrike" cap="none">
                <a:solidFill>
                  <a:schemeClr val="dk1"/>
                </a:solidFill>
              </a:defRPr>
            </a:lvl4pPr>
            <a:lvl5pPr marL="2286000" marR="0" lvl="4" indent="-342900" algn="l" rtl="0">
              <a:lnSpc>
                <a:spcPct val="90000"/>
              </a:lnSpc>
              <a:spcBef>
                <a:spcPts val="500"/>
              </a:spcBef>
              <a:spcAft>
                <a:spcPts val="0"/>
              </a:spcAft>
              <a:buClr>
                <a:schemeClr val="dk1"/>
              </a:buClr>
              <a:buSzPts val="180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0" name="Google Shape;20;p5"/>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5"/>
          <p:cNvSpPr txBox="1">
            <a:spLocks noGrp="1"/>
          </p:cNvSpPr>
          <p:nvPr>
            <p:ph type="title"/>
          </p:nvPr>
        </p:nvSpPr>
        <p:spPr>
          <a:xfrm>
            <a:off x="964660" y="528469"/>
            <a:ext cx="8325300" cy="821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2B3990"/>
              </a:buClr>
              <a:buSzPts val="1400"/>
              <a:buNone/>
              <a:defRPr sz="3200" i="0" u="none" strike="noStrike" cap="none">
                <a:solidFill>
                  <a:srgbClr val="2B3990"/>
                </a:solidFil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dpis a obsah s puntiky">
  <p:cSld name="1_Nadpis a obsah">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body" idx="1"/>
          </p:nvPr>
        </p:nvSpPr>
        <p:spPr>
          <a:xfrm>
            <a:off x="964660" y="1378151"/>
            <a:ext cx="10134600" cy="4409805"/>
          </a:xfrm>
          <a:prstGeom prst="rect">
            <a:avLst/>
          </a:prstGeom>
          <a:noFill/>
          <a:ln>
            <a:noFill/>
          </a:ln>
        </p:spPr>
        <p:txBody>
          <a:bodyPr spcFirstLastPara="1" wrap="square" lIns="91425" tIns="91425" rIns="91425" bIns="91425" anchor="ctr" anchorCtr="0">
            <a:noAutofit/>
          </a:bodyPr>
          <a:lstStyle>
            <a:lvl1pPr marL="457200" marR="0" lvl="0" indent="-406400" algn="l" rtl="0">
              <a:lnSpc>
                <a:spcPct val="90000"/>
              </a:lnSpc>
              <a:spcBef>
                <a:spcPts val="1000"/>
              </a:spcBef>
              <a:spcAft>
                <a:spcPts val="0"/>
              </a:spcAft>
              <a:buClr>
                <a:schemeClr val="dk1"/>
              </a:buClr>
              <a:buSzPts val="2800"/>
              <a:buChar char="•"/>
              <a:defRPr sz="2800" i="0" u="none" strike="noStrike" cap="none">
                <a:solidFill>
                  <a:schemeClr val="dk1"/>
                </a:solidFill>
              </a:defRPr>
            </a:lvl1pPr>
            <a:lvl2pPr marL="914400" marR="0" lvl="1" indent="-381000" algn="l" rtl="0">
              <a:lnSpc>
                <a:spcPct val="90000"/>
              </a:lnSpc>
              <a:spcBef>
                <a:spcPts val="500"/>
              </a:spcBef>
              <a:spcAft>
                <a:spcPts val="0"/>
              </a:spcAft>
              <a:buClr>
                <a:schemeClr val="dk1"/>
              </a:buClr>
              <a:buSzPts val="2400"/>
              <a:buChar char="•"/>
              <a:defRPr sz="2400" i="0" u="none" strike="noStrike" cap="none">
                <a:solidFill>
                  <a:schemeClr val="dk1"/>
                </a:solidFill>
              </a:defRPr>
            </a:lvl2pPr>
            <a:lvl3pPr marL="1371600" marR="0" lvl="2" indent="-355600" algn="l" rtl="0">
              <a:lnSpc>
                <a:spcPct val="90000"/>
              </a:lnSpc>
              <a:spcBef>
                <a:spcPts val="500"/>
              </a:spcBef>
              <a:spcAft>
                <a:spcPts val="0"/>
              </a:spcAft>
              <a:buClr>
                <a:schemeClr val="dk1"/>
              </a:buClr>
              <a:buSzPts val="2000"/>
              <a:buChar char="•"/>
              <a:defRPr sz="2000" i="0" u="none" strike="noStrike" cap="none">
                <a:solidFill>
                  <a:schemeClr val="dk1"/>
                </a:solidFill>
              </a:defRPr>
            </a:lvl3pPr>
            <a:lvl4pPr marL="1828800" marR="0" lvl="3" indent="-342900" algn="l" rtl="0">
              <a:lnSpc>
                <a:spcPct val="90000"/>
              </a:lnSpc>
              <a:spcBef>
                <a:spcPts val="500"/>
              </a:spcBef>
              <a:spcAft>
                <a:spcPts val="0"/>
              </a:spcAft>
              <a:buClr>
                <a:schemeClr val="dk1"/>
              </a:buClr>
              <a:buSzPts val="1800"/>
              <a:buChar char="•"/>
              <a:defRPr sz="1800" i="0" u="none" strike="noStrike" cap="none">
                <a:solidFill>
                  <a:schemeClr val="dk1"/>
                </a:solidFill>
              </a:defRPr>
            </a:lvl4pPr>
            <a:lvl5pPr marL="2286000" marR="0" lvl="4" indent="-342900" algn="l" rtl="0">
              <a:lnSpc>
                <a:spcPct val="90000"/>
              </a:lnSpc>
              <a:spcBef>
                <a:spcPts val="500"/>
              </a:spcBef>
              <a:spcAft>
                <a:spcPts val="0"/>
              </a:spcAft>
              <a:buClr>
                <a:schemeClr val="dk1"/>
              </a:buClr>
              <a:buSzPts val="180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4" name="Google Shape;24;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6"/>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6"/>
          <p:cNvSpPr txBox="1">
            <a:spLocks noGrp="1"/>
          </p:cNvSpPr>
          <p:nvPr>
            <p:ph type="title"/>
          </p:nvPr>
        </p:nvSpPr>
        <p:spPr>
          <a:xfrm>
            <a:off x="964660" y="528469"/>
            <a:ext cx="8325255" cy="821649"/>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2B3990"/>
              </a:buClr>
              <a:buSzPts val="1400"/>
              <a:buNone/>
              <a:defRPr sz="3200" i="0" u="none" strike="noStrike" cap="none">
                <a:solidFill>
                  <a:srgbClr val="2B3990"/>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Zahlavi casti na stred">
  <p:cSld name="Úvodní snímek">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ctrTitle"/>
          </p:nvPr>
        </p:nvSpPr>
        <p:spPr>
          <a:xfrm>
            <a:off x="1070043" y="1686568"/>
            <a:ext cx="10048672" cy="23876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rgbClr val="2B3990"/>
              </a:buClr>
              <a:buSzPts val="1400"/>
              <a:buNone/>
              <a:defRPr sz="6000" i="0" u="none" strike="noStrike" cap="none">
                <a:solidFill>
                  <a:srgbClr val="2B3990"/>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9" name="Google Shape;29;p7"/>
          <p:cNvSpPr txBox="1">
            <a:spLocks noGrp="1"/>
          </p:cNvSpPr>
          <p:nvPr>
            <p:ph type="subTitle" idx="1"/>
          </p:nvPr>
        </p:nvSpPr>
        <p:spPr>
          <a:xfrm>
            <a:off x="1524000" y="4074168"/>
            <a:ext cx="9144000" cy="148519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1000"/>
              </a:spcBef>
              <a:spcAft>
                <a:spcPts val="0"/>
              </a:spcAft>
              <a:buClr>
                <a:schemeClr val="dk1"/>
              </a:buClr>
              <a:buSzPts val="2800"/>
              <a:buNone/>
              <a:defRPr sz="2400" i="0" u="none" strike="noStrike" cap="none">
                <a:solidFill>
                  <a:schemeClr val="dk1"/>
                </a:solidFill>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Open Sans"/>
                <a:ea typeface="Open Sans"/>
                <a:cs typeface="Open Sans"/>
                <a:sym typeface="Open Sans"/>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Open Sans"/>
                <a:ea typeface="Open Sans"/>
                <a:cs typeface="Open Sans"/>
                <a:sym typeface="Open Sans"/>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Open Sans"/>
                <a:ea typeface="Open Sans"/>
                <a:cs typeface="Open Sans"/>
                <a:sym typeface="Open Sans"/>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Open Sans"/>
                <a:ea typeface="Open Sans"/>
                <a:cs typeface="Open Sans"/>
                <a:sym typeface="Open Sans"/>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0" name="Google Shape;30;p7"/>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Zahlavi casti nalevo" type="secHead">
  <p:cSld name="SECTION_HEADE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079770" y="1709738"/>
            <a:ext cx="10029217" cy="2852737"/>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rgbClr val="2B3990"/>
              </a:buClr>
              <a:buSzPts val="1400"/>
              <a:buNone/>
              <a:defRPr sz="6000" i="0" u="none" strike="noStrike" cap="none">
                <a:solidFill>
                  <a:srgbClr val="2B3990"/>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3" name="Google Shape;33;p8"/>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8"/>
          <p:cNvSpPr txBox="1">
            <a:spLocks noGrp="1"/>
          </p:cNvSpPr>
          <p:nvPr>
            <p:ph type="subTitle" idx="1"/>
          </p:nvPr>
        </p:nvSpPr>
        <p:spPr>
          <a:xfrm>
            <a:off x="1140800" y="4540874"/>
            <a:ext cx="9144000" cy="1180200"/>
          </a:xfrm>
          <a:prstGeom prst="rect">
            <a:avLst/>
          </a:prstGeom>
          <a:noFill/>
          <a:ln>
            <a:noFill/>
          </a:ln>
        </p:spPr>
        <p:txBody>
          <a:bodyPr spcFirstLastPara="1" wrap="square" lIns="91425" tIns="91425" rIns="91425" bIns="91425" anchor="ctr" anchorCtr="0">
            <a:noAutofit/>
          </a:bodyPr>
          <a:lstStyle>
            <a:lvl1pPr marL="0" marR="0" lvl="0" indent="0" rtl="0">
              <a:lnSpc>
                <a:spcPct val="90000"/>
              </a:lnSpc>
              <a:spcBef>
                <a:spcPts val="1000"/>
              </a:spcBef>
              <a:spcAft>
                <a:spcPts val="0"/>
              </a:spcAft>
              <a:buClr>
                <a:schemeClr val="dk1"/>
              </a:buClr>
              <a:buSzPts val="2800"/>
              <a:buNone/>
              <a:defRPr sz="2400" i="0" u="none" strike="noStrike" cap="none">
                <a:solidFill>
                  <a:schemeClr val="dk1"/>
                </a:solidFill>
              </a:defRPr>
            </a:lvl1pPr>
            <a:lvl2pPr marL="457200" marR="0" lvl="1" indent="0" rtl="0">
              <a:lnSpc>
                <a:spcPct val="90000"/>
              </a:lnSpc>
              <a:spcBef>
                <a:spcPts val="500"/>
              </a:spcBef>
              <a:spcAft>
                <a:spcPts val="0"/>
              </a:spcAft>
              <a:buClr>
                <a:schemeClr val="dk1"/>
              </a:buClr>
              <a:buSzPts val="2400"/>
              <a:buNone/>
              <a:defRPr sz="2000" i="0" u="none" strike="noStrike" cap="none">
                <a:solidFill>
                  <a:schemeClr val="dk1"/>
                </a:solidFill>
              </a:defRPr>
            </a:lvl2pPr>
            <a:lvl3pPr marL="914400" marR="0" lvl="2" indent="0" rtl="0">
              <a:lnSpc>
                <a:spcPct val="90000"/>
              </a:lnSpc>
              <a:spcBef>
                <a:spcPts val="500"/>
              </a:spcBef>
              <a:spcAft>
                <a:spcPts val="0"/>
              </a:spcAft>
              <a:buClr>
                <a:schemeClr val="dk1"/>
              </a:buClr>
              <a:buSzPts val="2000"/>
              <a:buNone/>
              <a:defRPr sz="1800" i="0" u="none" strike="noStrike" cap="none">
                <a:solidFill>
                  <a:schemeClr val="dk1"/>
                </a:solidFill>
              </a:defRPr>
            </a:lvl3pPr>
            <a:lvl4pPr marL="1371600" marR="0" lvl="3" indent="0" rtl="0">
              <a:lnSpc>
                <a:spcPct val="90000"/>
              </a:lnSpc>
              <a:spcBef>
                <a:spcPts val="500"/>
              </a:spcBef>
              <a:spcAft>
                <a:spcPts val="0"/>
              </a:spcAft>
              <a:buClr>
                <a:schemeClr val="dk1"/>
              </a:buClr>
              <a:buSzPts val="1800"/>
              <a:buNone/>
              <a:defRPr sz="1600" i="0" u="none" strike="noStrike" cap="none">
                <a:solidFill>
                  <a:schemeClr val="dk1"/>
                </a:solidFill>
              </a:defRPr>
            </a:lvl4pPr>
            <a:lvl5pPr marL="1828800" marR="0" lvl="4" indent="0" rtl="0">
              <a:lnSpc>
                <a:spcPct val="90000"/>
              </a:lnSpc>
              <a:spcBef>
                <a:spcPts val="500"/>
              </a:spcBef>
              <a:spcAft>
                <a:spcPts val="0"/>
              </a:spcAft>
              <a:buClr>
                <a:schemeClr val="dk1"/>
              </a:buClr>
              <a:buSzPts val="1800"/>
              <a:buNone/>
              <a:defRPr sz="1600" i="0" u="none" strike="noStrike" cap="none">
                <a:solidFill>
                  <a:schemeClr val="dk1"/>
                </a:solidFill>
              </a:defRPr>
            </a:lvl5pPr>
            <a:lvl6pPr marL="2286000" marR="0" lvl="5" indent="0" rtl="0">
              <a:lnSpc>
                <a:spcPct val="90000"/>
              </a:lnSpc>
              <a:spcBef>
                <a:spcPts val="500"/>
              </a:spcBef>
              <a:spcAft>
                <a:spcPts val="0"/>
              </a:spcAft>
              <a:buClr>
                <a:schemeClr val="dk1"/>
              </a:buClr>
              <a:buSzPts val="1800"/>
              <a:buNone/>
              <a:defRPr sz="1600" i="0" u="none" strike="noStrike" cap="none">
                <a:solidFill>
                  <a:schemeClr val="dk1"/>
                </a:solidFill>
              </a:defRPr>
            </a:lvl6pPr>
            <a:lvl7pPr marL="2743200" marR="0" lvl="6" indent="0" rtl="0">
              <a:lnSpc>
                <a:spcPct val="90000"/>
              </a:lnSpc>
              <a:spcBef>
                <a:spcPts val="500"/>
              </a:spcBef>
              <a:spcAft>
                <a:spcPts val="0"/>
              </a:spcAft>
              <a:buClr>
                <a:schemeClr val="dk1"/>
              </a:buClr>
              <a:buSzPts val="1800"/>
              <a:buNone/>
              <a:defRPr sz="1600" i="0" u="none" strike="noStrike" cap="none">
                <a:solidFill>
                  <a:schemeClr val="dk1"/>
                </a:solidFill>
              </a:defRPr>
            </a:lvl7pPr>
            <a:lvl8pPr marL="3200400" marR="0" lvl="7" indent="0" rtl="0">
              <a:lnSpc>
                <a:spcPct val="90000"/>
              </a:lnSpc>
              <a:spcBef>
                <a:spcPts val="500"/>
              </a:spcBef>
              <a:spcAft>
                <a:spcPts val="0"/>
              </a:spcAft>
              <a:buClr>
                <a:schemeClr val="dk1"/>
              </a:buClr>
              <a:buSzPts val="1800"/>
              <a:buNone/>
              <a:defRPr sz="1600" i="0" u="none" strike="noStrike" cap="none">
                <a:solidFill>
                  <a:schemeClr val="dk1"/>
                </a:solidFill>
              </a:defRPr>
            </a:lvl8pPr>
            <a:lvl9pPr marL="3657600" marR="0" lvl="8" indent="0" rtl="0">
              <a:lnSpc>
                <a:spcPct val="90000"/>
              </a:lnSpc>
              <a:spcBef>
                <a:spcPts val="500"/>
              </a:spcBef>
              <a:spcAft>
                <a:spcPts val="0"/>
              </a:spcAft>
              <a:buClr>
                <a:schemeClr val="dk1"/>
              </a:buClr>
              <a:buSzPts val="1800"/>
              <a:buNone/>
              <a:defRPr sz="1600" i="0" u="none" strike="noStrike" cap="none">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slo na bilem">
  <p:cSld name="1_Záhlaví části">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1079770" y="1371600"/>
            <a:ext cx="10029217" cy="4391025"/>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2B3990"/>
              </a:buClr>
              <a:buSzPts val="1400"/>
              <a:buFont typeface="Amatic SC"/>
              <a:buNone/>
              <a:defRPr sz="7200" b="0" i="0" u="none" strike="noStrike" cap="none">
                <a:solidFill>
                  <a:srgbClr val="2B3990"/>
                </a:solidFill>
                <a:latin typeface="Amatic SC"/>
                <a:ea typeface="Amatic SC"/>
                <a:cs typeface="Amatic SC"/>
                <a:sym typeface="Amatic S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7" name="Google Shape;37;p9"/>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slo na modrem">
  <p:cSld name="2_Záhlaví části">
    <p:bg>
      <p:bgPr>
        <a:solidFill>
          <a:srgbClr val="2D2E82"/>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1079770" y="1371600"/>
            <a:ext cx="10029217" cy="4391025"/>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chemeClr val="lt1"/>
              </a:buClr>
              <a:buSzPts val="1400"/>
              <a:buFont typeface="Amatic SC"/>
              <a:buNone/>
              <a:defRPr sz="7200" b="0" i="0" u="none" strike="noStrike" cap="none">
                <a:solidFill>
                  <a:schemeClr val="lt1"/>
                </a:solidFill>
                <a:latin typeface="Amatic SC"/>
                <a:ea typeface="Amatic SC"/>
                <a:cs typeface="Amatic SC"/>
                <a:sym typeface="Amatic S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0" name="Google Shape;40;p10"/>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356059" y="6292850"/>
            <a:ext cx="283581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7;p1"/>
          <p:cNvSpPr txBox="1">
            <a:spLocks noGrp="1"/>
          </p:cNvSpPr>
          <p:nvPr>
            <p:ph type="body" idx="1"/>
          </p:nvPr>
        </p:nvSpPr>
        <p:spPr>
          <a:xfrm>
            <a:off x="964660" y="1378151"/>
            <a:ext cx="10134600" cy="4409700"/>
          </a:xfrm>
          <a:prstGeom prst="rect">
            <a:avLst/>
          </a:prstGeom>
          <a:noFill/>
          <a:ln>
            <a:noFill/>
          </a:ln>
        </p:spPr>
        <p:txBody>
          <a:bodyPr spcFirstLastPara="1" wrap="square" lIns="91425" tIns="91425" rIns="91425" bIns="91425" anchor="ctr" anchorCtr="0">
            <a:noAutofit/>
          </a:bodyPr>
          <a:lstStyle>
            <a:lvl1pPr marL="457200" marR="0" lvl="0" indent="-406400" algn="l" rtl="0">
              <a:lnSpc>
                <a:spcPct val="90000"/>
              </a:lnSpc>
              <a:spcBef>
                <a:spcPts val="1000"/>
              </a:spcBef>
              <a:spcAft>
                <a:spcPts val="0"/>
              </a:spcAft>
              <a:buClr>
                <a:schemeClr val="dk1"/>
              </a:buClr>
              <a:buSzPts val="2800"/>
              <a:buChar char="•"/>
              <a:defRPr sz="2800" i="0" u="none" strike="noStrike" cap="none">
                <a:solidFill>
                  <a:schemeClr val="dk1"/>
                </a:solidFill>
              </a:defRPr>
            </a:lvl1pPr>
            <a:lvl2pPr marL="914400" marR="0" lvl="1" indent="-381000" algn="l" rtl="0">
              <a:lnSpc>
                <a:spcPct val="90000"/>
              </a:lnSpc>
              <a:spcBef>
                <a:spcPts val="500"/>
              </a:spcBef>
              <a:spcAft>
                <a:spcPts val="0"/>
              </a:spcAft>
              <a:buClr>
                <a:schemeClr val="dk1"/>
              </a:buClr>
              <a:buSzPts val="2400"/>
              <a:buChar char="•"/>
              <a:defRPr sz="2400" i="0" u="none" strike="noStrike" cap="none">
                <a:solidFill>
                  <a:schemeClr val="dk1"/>
                </a:solidFill>
              </a:defRPr>
            </a:lvl2pPr>
            <a:lvl3pPr marL="1371600" marR="0" lvl="2" indent="-355600" algn="l" rtl="0">
              <a:lnSpc>
                <a:spcPct val="90000"/>
              </a:lnSpc>
              <a:spcBef>
                <a:spcPts val="500"/>
              </a:spcBef>
              <a:spcAft>
                <a:spcPts val="0"/>
              </a:spcAft>
              <a:buClr>
                <a:schemeClr val="dk1"/>
              </a:buClr>
              <a:buSzPts val="2000"/>
              <a:buChar char="•"/>
              <a:defRPr sz="2000" i="0" u="none" strike="noStrike" cap="none">
                <a:solidFill>
                  <a:schemeClr val="dk1"/>
                </a:solidFill>
              </a:defRPr>
            </a:lvl3pPr>
            <a:lvl4pPr marL="1828800" marR="0" lvl="3" indent="-342900" algn="l" rtl="0">
              <a:lnSpc>
                <a:spcPct val="90000"/>
              </a:lnSpc>
              <a:spcBef>
                <a:spcPts val="500"/>
              </a:spcBef>
              <a:spcAft>
                <a:spcPts val="0"/>
              </a:spcAft>
              <a:buClr>
                <a:schemeClr val="dk1"/>
              </a:buClr>
              <a:buSzPts val="1800"/>
              <a:buChar char="•"/>
              <a:defRPr sz="1800" i="0" u="none" strike="noStrike" cap="none">
                <a:solidFill>
                  <a:schemeClr val="dk1"/>
                </a:solidFill>
              </a:defRPr>
            </a:lvl4pPr>
            <a:lvl5pPr marL="2286000" marR="0" lvl="4" indent="-342900" algn="l" rtl="0">
              <a:lnSpc>
                <a:spcPct val="90000"/>
              </a:lnSpc>
              <a:spcBef>
                <a:spcPts val="500"/>
              </a:spcBef>
              <a:spcAft>
                <a:spcPts val="0"/>
              </a:spcAft>
              <a:buClr>
                <a:schemeClr val="dk1"/>
              </a:buClr>
              <a:buSzPts val="180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8" name="Google Shape;8;p1"/>
          <p:cNvSpPr txBox="1">
            <a:spLocks noGrp="1"/>
          </p:cNvSpPr>
          <p:nvPr>
            <p:ph type="title"/>
          </p:nvPr>
        </p:nvSpPr>
        <p:spPr>
          <a:xfrm>
            <a:off x="964660" y="528469"/>
            <a:ext cx="8325300" cy="821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2B3990"/>
              </a:buClr>
              <a:buSzPts val="1400"/>
              <a:buNone/>
              <a:defRPr sz="3200" i="0" u="none" strike="noStrike" cap="none">
                <a:solidFill>
                  <a:srgbClr val="2B3990"/>
                </a:solidFil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1079770" y="1252538"/>
            <a:ext cx="10029300" cy="28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HTML a CSS</a:t>
            </a:r>
            <a:endParaRPr/>
          </a:p>
          <a:p>
            <a:pPr marL="0" lvl="0" indent="0" algn="l" rtl="0">
              <a:spcBef>
                <a:spcPts val="0"/>
              </a:spcBef>
              <a:spcAft>
                <a:spcPts val="0"/>
              </a:spcAft>
              <a:buNone/>
            </a:pPr>
            <a:r>
              <a:rPr lang="en-US" sz="3600"/>
              <a:t>Box model, display, float, position</a:t>
            </a:r>
            <a:endParaRPr sz="3600"/>
          </a:p>
        </p:txBody>
      </p:sp>
      <p:sp>
        <p:nvSpPr>
          <p:cNvPr id="55" name="Google Shape;55;p14"/>
          <p:cNvSpPr txBox="1">
            <a:spLocks noGrp="1"/>
          </p:cNvSpPr>
          <p:nvPr>
            <p:ph type="subTitle" idx="1"/>
          </p:nvPr>
        </p:nvSpPr>
        <p:spPr>
          <a:xfrm>
            <a:off x="1127448" y="4077072"/>
            <a:ext cx="9144000" cy="1180200"/>
          </a:xfrm>
          <a:prstGeom prst="rect">
            <a:avLst/>
          </a:prstGeom>
        </p:spPr>
        <p:txBody>
          <a:bodyPr spcFirstLastPara="1" wrap="square" lIns="91425" tIns="91425" rIns="91425" bIns="91425" anchor="t" anchorCtr="0">
            <a:noAutofit/>
          </a:bodyPr>
          <a:lstStyle/>
          <a:p>
            <a:pPr lvl="0"/>
            <a:r>
              <a:rPr lang="en-US" dirty="0" err="1"/>
              <a:t>Luděk</a:t>
            </a:r>
            <a:r>
              <a:rPr lang="en-US" dirty="0"/>
              <a:t> </a:t>
            </a:r>
            <a:r>
              <a:rPr lang="en-US" dirty="0" err="1"/>
              <a:t>Roleček</a:t>
            </a:r>
            <a:r>
              <a:rPr lang="cs-CZ" dirty="0"/>
              <a:t>: </a:t>
            </a:r>
            <a:r>
              <a:rPr lang="en-US" dirty="0"/>
              <a:t>Brno, 21. 9. 2019</a:t>
            </a:r>
            <a:endParaRPr lang="cs-CZ" dirty="0"/>
          </a:p>
          <a:p>
            <a:pPr marL="0" lvl="0" indent="0" algn="l" rtl="0">
              <a:spcBef>
                <a:spcPts val="1000"/>
              </a:spcBef>
              <a:spcAft>
                <a:spcPts val="0"/>
              </a:spcAft>
              <a:buNone/>
            </a:pPr>
            <a:r>
              <a:rPr lang="cs-CZ" dirty="0"/>
              <a:t>Šimon Buryan: Praha, 25. 3. 2020</a:t>
            </a:r>
            <a:endParaRPr dirty="0"/>
          </a:p>
          <a:p>
            <a:pPr marL="0" lvl="0" indent="0" algn="l" rtl="0">
              <a:spcBef>
                <a:spcPts val="10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Odkaz</a:t>
            </a:r>
            <a:endParaRPr/>
          </a:p>
        </p:txBody>
      </p:sp>
      <p:cxnSp>
        <p:nvCxnSpPr>
          <p:cNvPr id="123" name="Google Shape;123;p23"/>
          <p:cNvCxnSpPr/>
          <p:nvPr/>
        </p:nvCxnSpPr>
        <p:spPr>
          <a:xfrm>
            <a:off x="627000" y="1789438"/>
            <a:ext cx="0" cy="2109300"/>
          </a:xfrm>
          <a:prstGeom prst="straightConnector1">
            <a:avLst/>
          </a:prstGeom>
          <a:noFill/>
          <a:ln w="19050" cap="flat" cmpd="sng">
            <a:solidFill>
              <a:srgbClr val="CCCCCC"/>
            </a:solidFill>
            <a:prstDash val="solid"/>
            <a:round/>
            <a:headEnd type="none" w="med" len="med"/>
            <a:tailEnd type="none" w="med" len="med"/>
          </a:ln>
        </p:spPr>
      </p:cxnSp>
      <p:sp>
        <p:nvSpPr>
          <p:cNvPr id="124" name="Google Shape;124;p23"/>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
        <p:nvSpPr>
          <p:cNvPr id="125" name="Google Shape;125;p23"/>
          <p:cNvSpPr txBox="1"/>
          <p:nvPr/>
        </p:nvSpPr>
        <p:spPr>
          <a:xfrm>
            <a:off x="922100" y="1789450"/>
            <a:ext cx="10502492" cy="2694900"/>
          </a:xfrm>
          <a:prstGeom prst="rect">
            <a:avLst/>
          </a:prstGeom>
          <a:noFill/>
          <a:ln>
            <a:noFill/>
          </a:ln>
        </p:spPr>
        <p:txBody>
          <a:bodyPr spcFirstLastPara="1" wrap="square" lIns="68575" tIns="68575" rIns="68575" bIns="68575" anchor="t" anchorCtr="0">
            <a:noAutofit/>
          </a:bodyPr>
          <a:lstStyle/>
          <a:p>
            <a:pPr marL="177800" lvl="0" indent="-38100">
              <a:lnSpc>
                <a:spcPct val="150000"/>
              </a:lnSpc>
              <a:spcBef>
                <a:spcPts val="800"/>
              </a:spcBef>
            </a:pPr>
            <a:r>
              <a:rPr lang="en-US" sz="2800" dirty="0">
                <a:solidFill>
                  <a:srgbClr val="EB008B"/>
                </a:solidFill>
                <a:latin typeface="Roboto Mono"/>
                <a:ea typeface="Roboto Mono"/>
                <a:cs typeface="Roboto Mono"/>
                <a:sym typeface="Roboto Mono"/>
              </a:rPr>
              <a:t>&lt;a</a:t>
            </a:r>
            <a:r>
              <a:rPr lang="en-US" sz="2800" dirty="0">
                <a:solidFill>
                  <a:srgbClr val="000000"/>
                </a:solidFill>
                <a:latin typeface="Roboto Mono"/>
                <a:ea typeface="Roboto Mono"/>
                <a:cs typeface="Roboto Mono"/>
                <a:sym typeface="Roboto Mono"/>
              </a:rPr>
              <a:t> </a:t>
            </a:r>
            <a:r>
              <a:rPr lang="en-US" sz="2800" dirty="0" err="1">
                <a:solidFill>
                  <a:srgbClr val="2B3990"/>
                </a:solidFill>
                <a:latin typeface="Roboto Mono"/>
                <a:ea typeface="Roboto Mono"/>
                <a:cs typeface="Roboto Mono"/>
                <a:sym typeface="Roboto Mono"/>
              </a:rPr>
              <a:t>href</a:t>
            </a:r>
            <a:r>
              <a:rPr lang="en-US" sz="2800" dirty="0">
                <a:solidFill>
                  <a:srgbClr val="000000"/>
                </a:solidFill>
                <a:latin typeface="Roboto Mono"/>
                <a:ea typeface="Roboto Mono"/>
                <a:cs typeface="Roboto Mono"/>
                <a:sym typeface="Roboto Mono"/>
              </a:rPr>
              <a:t>=</a:t>
            </a:r>
            <a:r>
              <a:rPr lang="en-US" sz="2800" dirty="0">
                <a:solidFill>
                  <a:srgbClr val="008000"/>
                </a:solidFill>
                <a:latin typeface="Roboto Mono"/>
                <a:ea typeface="Roboto Mono"/>
                <a:cs typeface="Roboto Mono"/>
                <a:sym typeface="Roboto Mono"/>
              </a:rPr>
              <a:t>"https://www.google.com/"</a:t>
            </a:r>
            <a:r>
              <a:rPr lang="cs-CZ" sz="2800" dirty="0">
                <a:solidFill>
                  <a:srgbClr val="008000"/>
                </a:solidFill>
                <a:latin typeface="Roboto Mono"/>
                <a:ea typeface="Roboto Mono"/>
                <a:cs typeface="Roboto Mono"/>
                <a:sym typeface="Roboto Mono"/>
              </a:rPr>
              <a:t> </a:t>
            </a:r>
            <a:r>
              <a:rPr lang="en-US" sz="2800" dirty="0">
                <a:solidFill>
                  <a:schemeClr val="dk2"/>
                </a:solidFill>
              </a:rPr>
              <a:t>target</a:t>
            </a:r>
            <a:r>
              <a:rPr lang="en-US" sz="2800" dirty="0"/>
              <a:t>=</a:t>
            </a:r>
            <a:r>
              <a:rPr lang="en-US" sz="2800" dirty="0">
                <a:solidFill>
                  <a:srgbClr val="008D36"/>
                </a:solidFill>
              </a:rPr>
              <a:t>”_blank”</a:t>
            </a:r>
            <a:r>
              <a:rPr lang="en-US" sz="2800" dirty="0"/>
              <a:t> </a:t>
            </a:r>
            <a:r>
              <a:rPr lang="en-US" sz="2800" dirty="0">
                <a:solidFill>
                  <a:schemeClr val="dk2"/>
                </a:solidFill>
              </a:rPr>
              <a:t> </a:t>
            </a:r>
            <a:r>
              <a:rPr lang="en-US" sz="2800" dirty="0">
                <a:solidFill>
                  <a:srgbClr val="EB008B"/>
                </a:solidFill>
                <a:latin typeface="Roboto Mono"/>
                <a:ea typeface="Roboto Mono"/>
                <a:cs typeface="Roboto Mono"/>
                <a:sym typeface="Roboto Mono"/>
              </a:rPr>
              <a:t>&gt;</a:t>
            </a:r>
            <a:br>
              <a:rPr lang="en-US" sz="2800" dirty="0">
                <a:solidFill>
                  <a:srgbClr val="000000"/>
                </a:solidFill>
                <a:highlight>
                  <a:srgbClr val="FFFFFF"/>
                </a:highlight>
                <a:latin typeface="Roboto Mono"/>
                <a:ea typeface="Roboto Mono"/>
                <a:cs typeface="Roboto Mono"/>
                <a:sym typeface="Roboto Mono"/>
              </a:rPr>
            </a:br>
            <a:r>
              <a:rPr lang="en-US" sz="2800" dirty="0">
                <a:solidFill>
                  <a:srgbClr val="000000"/>
                </a:solidFill>
                <a:highlight>
                  <a:srgbClr val="FFFFFF"/>
                </a:highlight>
                <a:latin typeface="Roboto Mono"/>
                <a:ea typeface="Roboto Mono"/>
                <a:cs typeface="Roboto Mono"/>
                <a:sym typeface="Roboto Mono"/>
              </a:rPr>
              <a:t>    </a:t>
            </a:r>
            <a:r>
              <a:rPr lang="en-US" sz="2800" dirty="0" err="1">
                <a:solidFill>
                  <a:srgbClr val="000000"/>
                </a:solidFill>
                <a:highlight>
                  <a:srgbClr val="FFFFFF"/>
                </a:highlight>
              </a:rPr>
              <a:t>Nejlepší</a:t>
            </a:r>
            <a:r>
              <a:rPr lang="en-US" sz="2800" dirty="0">
                <a:solidFill>
                  <a:srgbClr val="000000"/>
                </a:solidFill>
                <a:highlight>
                  <a:srgbClr val="FFFFFF"/>
                </a:highlight>
              </a:rPr>
              <a:t> </a:t>
            </a:r>
            <a:r>
              <a:rPr lang="en-US" sz="2800" dirty="0" err="1">
                <a:solidFill>
                  <a:srgbClr val="000000"/>
                </a:solidFill>
                <a:highlight>
                  <a:srgbClr val="FFFFFF"/>
                </a:highlight>
              </a:rPr>
              <a:t>přítel</a:t>
            </a:r>
            <a:br>
              <a:rPr lang="en-US" sz="2800" dirty="0">
                <a:solidFill>
                  <a:srgbClr val="000000"/>
                </a:solidFill>
                <a:highlight>
                  <a:srgbClr val="FFFFFF"/>
                </a:highlight>
                <a:latin typeface="Roboto Mono"/>
                <a:ea typeface="Roboto Mono"/>
                <a:cs typeface="Roboto Mono"/>
                <a:sym typeface="Roboto Mono"/>
              </a:rPr>
            </a:br>
            <a:r>
              <a:rPr lang="en-US" sz="2800" dirty="0">
                <a:solidFill>
                  <a:srgbClr val="EB008B"/>
                </a:solidFill>
                <a:latin typeface="Roboto Mono"/>
                <a:ea typeface="Roboto Mono"/>
                <a:cs typeface="Roboto Mono"/>
                <a:sym typeface="Roboto Mono"/>
              </a:rPr>
              <a:t>&lt;/a&gt;</a:t>
            </a:r>
            <a:endParaRPr sz="2800" dirty="0">
              <a:solidFill>
                <a:srgbClr val="EB008B"/>
              </a:solidFill>
              <a:latin typeface="Roboto Mono"/>
              <a:ea typeface="Roboto Mono"/>
              <a:cs typeface="Roboto Mono"/>
              <a:sym typeface="Roboto Mono"/>
            </a:endParaRPr>
          </a:p>
        </p:txBody>
      </p:sp>
      <p:sp>
        <p:nvSpPr>
          <p:cNvPr id="126" name="Google Shape;126;p23"/>
          <p:cNvSpPr txBox="1">
            <a:spLocks noGrp="1"/>
          </p:cNvSpPr>
          <p:nvPr>
            <p:ph type="body" idx="1"/>
          </p:nvPr>
        </p:nvSpPr>
        <p:spPr>
          <a:xfrm>
            <a:off x="964650" y="4808075"/>
            <a:ext cx="10134600" cy="14601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dirty="0" err="1"/>
              <a:t>Pomocí</a:t>
            </a:r>
            <a:r>
              <a:rPr lang="en-US" dirty="0"/>
              <a:t> </a:t>
            </a:r>
            <a:r>
              <a:rPr lang="en-US" dirty="0" err="1"/>
              <a:t>atributu</a:t>
            </a:r>
            <a:r>
              <a:rPr lang="en-US" dirty="0"/>
              <a:t> </a:t>
            </a:r>
            <a:r>
              <a:rPr lang="en-US" dirty="0">
                <a:solidFill>
                  <a:schemeClr val="dk2"/>
                </a:solidFill>
              </a:rPr>
              <a:t>target</a:t>
            </a:r>
            <a:r>
              <a:rPr lang="en-US" dirty="0"/>
              <a:t>=</a:t>
            </a:r>
            <a:r>
              <a:rPr lang="en-US" dirty="0">
                <a:solidFill>
                  <a:srgbClr val="008D36"/>
                </a:solidFill>
              </a:rPr>
              <a:t>”_blank”</a:t>
            </a:r>
            <a:r>
              <a:rPr lang="en-US" dirty="0"/>
              <a:t> </a:t>
            </a:r>
            <a:r>
              <a:rPr lang="en-US" dirty="0" err="1"/>
              <a:t>lze</a:t>
            </a:r>
            <a:r>
              <a:rPr lang="en-US" dirty="0"/>
              <a:t> </a:t>
            </a:r>
            <a:r>
              <a:rPr lang="en-US" dirty="0" err="1"/>
              <a:t>otevírat</a:t>
            </a:r>
            <a:r>
              <a:rPr lang="en-US" dirty="0"/>
              <a:t> </a:t>
            </a:r>
            <a:r>
              <a:rPr lang="en-US" dirty="0" err="1"/>
              <a:t>odkazy</a:t>
            </a:r>
            <a:r>
              <a:rPr lang="en-US" dirty="0"/>
              <a:t> do </a:t>
            </a:r>
            <a:r>
              <a:rPr lang="en-US" dirty="0" err="1"/>
              <a:t>nového</a:t>
            </a:r>
            <a:r>
              <a:rPr lang="en-US" dirty="0"/>
              <a:t> </a:t>
            </a:r>
            <a:r>
              <a:rPr lang="en-US" dirty="0" err="1"/>
              <a:t>okna</a:t>
            </a:r>
            <a:r>
              <a:rPr lang="en-US" dirty="0"/>
              <a:t>/</a:t>
            </a:r>
            <a:r>
              <a:rPr lang="en-US" dirty="0" err="1"/>
              <a:t>záložky</a:t>
            </a:r>
            <a:r>
              <a:rPr lang="en-US" dirty="0"/>
              <a: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Obrázek</a:t>
            </a:r>
            <a:endParaRPr/>
          </a:p>
        </p:txBody>
      </p:sp>
      <p:cxnSp>
        <p:nvCxnSpPr>
          <p:cNvPr id="132" name="Google Shape;132;p24"/>
          <p:cNvCxnSpPr/>
          <p:nvPr/>
        </p:nvCxnSpPr>
        <p:spPr>
          <a:xfrm>
            <a:off x="627000" y="1789438"/>
            <a:ext cx="0" cy="2109300"/>
          </a:xfrm>
          <a:prstGeom prst="straightConnector1">
            <a:avLst/>
          </a:prstGeom>
          <a:noFill/>
          <a:ln w="19050" cap="flat" cmpd="sng">
            <a:solidFill>
              <a:srgbClr val="CCCCCC"/>
            </a:solidFill>
            <a:prstDash val="solid"/>
            <a:round/>
            <a:headEnd type="none" w="med" len="med"/>
            <a:tailEnd type="none" w="med" len="med"/>
          </a:ln>
        </p:spPr>
      </p:cxnSp>
      <p:sp>
        <p:nvSpPr>
          <p:cNvPr id="133" name="Google Shape;133;p24"/>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
        <p:nvSpPr>
          <p:cNvPr id="134" name="Google Shape;134;p24"/>
          <p:cNvSpPr txBox="1">
            <a:spLocks noGrp="1"/>
          </p:cNvSpPr>
          <p:nvPr>
            <p:ph type="body" idx="1"/>
          </p:nvPr>
        </p:nvSpPr>
        <p:spPr>
          <a:xfrm>
            <a:off x="964650" y="4405650"/>
            <a:ext cx="5240700" cy="1460100"/>
          </a:xfrm>
          <a:prstGeom prst="rect">
            <a:avLst/>
          </a:prstGeom>
        </p:spPr>
        <p:txBody>
          <a:bodyPr spcFirstLastPara="1" wrap="square" lIns="91425" tIns="91425" rIns="91425" bIns="91425" anchor="t" anchorCtr="0">
            <a:noAutofit/>
          </a:bodyPr>
          <a:lstStyle/>
          <a:p>
            <a:pPr marL="228600" lvl="0" indent="-50800" algn="l" rtl="0">
              <a:lnSpc>
                <a:spcPct val="100000"/>
              </a:lnSpc>
              <a:spcBef>
                <a:spcPts val="1000"/>
              </a:spcBef>
              <a:spcAft>
                <a:spcPts val="0"/>
              </a:spcAft>
              <a:buNone/>
            </a:pPr>
            <a:r>
              <a:rPr lang="en-US"/>
              <a:t>Atribut </a:t>
            </a:r>
            <a:r>
              <a:rPr lang="en-US">
                <a:solidFill>
                  <a:schemeClr val="dk2"/>
                </a:solidFill>
              </a:rPr>
              <a:t>alt</a:t>
            </a:r>
            <a:r>
              <a:rPr lang="en-US"/>
              <a:t> je </a:t>
            </a:r>
            <a:r>
              <a:rPr lang="en-US">
                <a:solidFill>
                  <a:schemeClr val="accent1"/>
                </a:solidFill>
              </a:rPr>
              <a:t>povinný</a:t>
            </a:r>
            <a:r>
              <a:rPr lang="en-US"/>
              <a:t>. Kdo ho</a:t>
            </a:r>
            <a:endParaRPr/>
          </a:p>
          <a:p>
            <a:pPr marL="228600" lvl="0" indent="-50800" algn="l" rtl="0">
              <a:lnSpc>
                <a:spcPct val="100000"/>
              </a:lnSpc>
              <a:spcBef>
                <a:spcPts val="1000"/>
              </a:spcBef>
              <a:spcAft>
                <a:spcPts val="0"/>
              </a:spcAft>
              <a:buNone/>
            </a:pPr>
            <a:r>
              <a:rPr lang="en-US"/>
              <a:t>neuvede, tomu upadne ruka!</a:t>
            </a:r>
            <a:endParaRPr/>
          </a:p>
        </p:txBody>
      </p:sp>
      <p:sp>
        <p:nvSpPr>
          <p:cNvPr id="135" name="Google Shape;135;p24"/>
          <p:cNvSpPr txBox="1"/>
          <p:nvPr/>
        </p:nvSpPr>
        <p:spPr>
          <a:xfrm>
            <a:off x="922100" y="1838850"/>
            <a:ext cx="10134600" cy="1268400"/>
          </a:xfrm>
          <a:prstGeom prst="rect">
            <a:avLst/>
          </a:prstGeom>
          <a:noFill/>
          <a:ln>
            <a:noFill/>
          </a:ln>
        </p:spPr>
        <p:txBody>
          <a:bodyPr spcFirstLastPara="1" wrap="square" lIns="68575" tIns="68575" rIns="68575" bIns="68575" anchor="t" anchorCtr="0">
            <a:noAutofit/>
          </a:bodyPr>
          <a:lstStyle/>
          <a:p>
            <a:pPr marL="177800" lvl="0" indent="-38100" algn="l" rtl="0">
              <a:lnSpc>
                <a:spcPct val="150000"/>
              </a:lnSpc>
              <a:spcBef>
                <a:spcPts val="800"/>
              </a:spcBef>
              <a:spcAft>
                <a:spcPts val="0"/>
              </a:spcAft>
              <a:buNone/>
            </a:pPr>
            <a:r>
              <a:rPr lang="en-US" sz="3000" dirty="0">
                <a:solidFill>
                  <a:srgbClr val="EB008B"/>
                </a:solidFill>
                <a:highlight>
                  <a:srgbClr val="FFFFFF"/>
                </a:highlight>
                <a:latin typeface="Roboto Mono"/>
                <a:ea typeface="Roboto Mono"/>
                <a:cs typeface="Roboto Mono"/>
                <a:sym typeface="Roboto Mono"/>
              </a:rPr>
              <a:t>&lt;</a:t>
            </a:r>
            <a:r>
              <a:rPr lang="en-US" sz="3000" dirty="0" err="1">
                <a:solidFill>
                  <a:srgbClr val="EB008B"/>
                </a:solidFill>
                <a:highlight>
                  <a:srgbClr val="FFFFFF"/>
                </a:highlight>
                <a:latin typeface="Roboto Mono"/>
                <a:ea typeface="Roboto Mono"/>
                <a:cs typeface="Roboto Mono"/>
                <a:sym typeface="Roboto Mono"/>
              </a:rPr>
              <a:t>img</a:t>
            </a:r>
            <a:r>
              <a:rPr lang="en-US" sz="3000" dirty="0">
                <a:solidFill>
                  <a:srgbClr val="000000"/>
                </a:solidFill>
                <a:highlight>
                  <a:srgbClr val="FFFFFF"/>
                </a:highlight>
                <a:latin typeface="Roboto Mono"/>
                <a:ea typeface="Roboto Mono"/>
                <a:cs typeface="Roboto Mono"/>
                <a:sym typeface="Roboto Mono"/>
              </a:rPr>
              <a:t> </a:t>
            </a:r>
            <a:r>
              <a:rPr lang="en-US" sz="3000" dirty="0" err="1">
                <a:solidFill>
                  <a:srgbClr val="2B3990"/>
                </a:solidFill>
                <a:highlight>
                  <a:srgbClr val="FFFFFF"/>
                </a:highlight>
                <a:latin typeface="Roboto Mono"/>
                <a:ea typeface="Roboto Mono"/>
                <a:cs typeface="Roboto Mono"/>
                <a:sym typeface="Roboto Mono"/>
              </a:rPr>
              <a:t>src</a:t>
            </a:r>
            <a:r>
              <a:rPr lang="en-US" sz="3000" dirty="0">
                <a:solidFill>
                  <a:srgbClr val="000000"/>
                </a:solidFill>
                <a:highlight>
                  <a:srgbClr val="FFFFFF"/>
                </a:highlight>
                <a:latin typeface="Roboto Mono"/>
                <a:ea typeface="Roboto Mono"/>
                <a:cs typeface="Roboto Mono"/>
                <a:sym typeface="Roboto Mono"/>
              </a:rPr>
              <a:t>=</a:t>
            </a:r>
            <a:r>
              <a:rPr lang="en-US" sz="3000" dirty="0">
                <a:solidFill>
                  <a:srgbClr val="008000"/>
                </a:solidFill>
                <a:highlight>
                  <a:srgbClr val="FFFFFF"/>
                </a:highlight>
                <a:latin typeface="Roboto Mono"/>
                <a:ea typeface="Roboto Mono"/>
                <a:cs typeface="Roboto Mono"/>
                <a:sym typeface="Roboto Mono"/>
              </a:rPr>
              <a:t>"foto.jpg"</a:t>
            </a: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2B3990"/>
                </a:solidFill>
                <a:highlight>
                  <a:srgbClr val="FFFFFF"/>
                </a:highlight>
                <a:latin typeface="Roboto Mono"/>
                <a:ea typeface="Roboto Mono"/>
                <a:cs typeface="Roboto Mono"/>
                <a:sym typeface="Roboto Mono"/>
              </a:rPr>
              <a:t>alt</a:t>
            </a:r>
            <a:r>
              <a:rPr lang="en-US" sz="3000" dirty="0">
                <a:solidFill>
                  <a:srgbClr val="000000"/>
                </a:solidFill>
                <a:highlight>
                  <a:srgbClr val="FFFFFF"/>
                </a:highlight>
                <a:latin typeface="Roboto Mono"/>
                <a:ea typeface="Roboto Mono"/>
                <a:cs typeface="Roboto Mono"/>
                <a:sym typeface="Roboto Mono"/>
              </a:rPr>
              <a:t>=</a:t>
            </a:r>
            <a:r>
              <a:rPr lang="en-US" sz="3000" dirty="0">
                <a:solidFill>
                  <a:srgbClr val="008000"/>
                </a:solidFill>
                <a:highlight>
                  <a:srgbClr val="FFFFFF"/>
                </a:highlight>
                <a:latin typeface="Roboto Mono"/>
                <a:ea typeface="Roboto Mono"/>
                <a:cs typeface="Roboto Mono"/>
                <a:sym typeface="Roboto Mono"/>
              </a:rPr>
              <a:t>"Jana </a:t>
            </a:r>
            <a:r>
              <a:rPr lang="en-US" sz="3000" dirty="0" err="1">
                <a:solidFill>
                  <a:srgbClr val="008000"/>
                </a:solidFill>
                <a:highlight>
                  <a:srgbClr val="FFFFFF"/>
                </a:highlight>
                <a:latin typeface="Roboto Mono"/>
                <a:ea typeface="Roboto Mono"/>
                <a:cs typeface="Roboto Mono"/>
                <a:sym typeface="Roboto Mono"/>
              </a:rPr>
              <a:t>Czechita</a:t>
            </a:r>
            <a:r>
              <a:rPr lang="en-US" sz="3000" dirty="0">
                <a:solidFill>
                  <a:srgbClr val="008000"/>
                </a:solidFill>
                <a:highlight>
                  <a:srgbClr val="FFFFFF"/>
                </a:highlight>
                <a:latin typeface="Roboto Mono"/>
                <a:ea typeface="Roboto Mono"/>
                <a:cs typeface="Roboto Mono"/>
                <a:sym typeface="Roboto Mono"/>
              </a:rPr>
              <a:t>"</a:t>
            </a:r>
            <a:r>
              <a:rPr lang="en-US" sz="3000" dirty="0">
                <a:solidFill>
                  <a:srgbClr val="EB008B"/>
                </a:solidFill>
                <a:highlight>
                  <a:srgbClr val="FFFFFF"/>
                </a:highlight>
                <a:latin typeface="Roboto Mono"/>
                <a:ea typeface="Roboto Mono"/>
                <a:cs typeface="Roboto Mono"/>
                <a:sym typeface="Roboto Mono"/>
              </a:rPr>
              <a:t>&gt;</a:t>
            </a:r>
            <a:endParaRPr sz="4800" dirty="0">
              <a:solidFill>
                <a:srgbClr val="EB008B"/>
              </a:solidFill>
              <a:highlight>
                <a:srgbClr val="FFFFFF"/>
              </a:highlight>
              <a:latin typeface="Roboto Mono"/>
              <a:ea typeface="Roboto Mono"/>
              <a:cs typeface="Roboto Mono"/>
              <a:sym typeface="Roboto Mono"/>
            </a:endParaRPr>
          </a:p>
        </p:txBody>
      </p:sp>
      <p:pic>
        <p:nvPicPr>
          <p:cNvPr id="136" name="Google Shape;136;p24"/>
          <p:cNvPicPr preferRelativeResize="0"/>
          <p:nvPr/>
        </p:nvPicPr>
        <p:blipFill>
          <a:blip r:embed="rId3">
            <a:alphaModFix/>
          </a:blip>
          <a:stretch>
            <a:fillRect/>
          </a:stretch>
        </p:blipFill>
        <p:spPr>
          <a:xfrm>
            <a:off x="6520075" y="3820100"/>
            <a:ext cx="4601975" cy="258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Značky pro členění obsahu</a:t>
            </a:r>
            <a:endParaRPr/>
          </a:p>
        </p:txBody>
      </p:sp>
      <p:sp>
        <p:nvSpPr>
          <p:cNvPr id="142" name="Google Shape;142;p25"/>
          <p:cNvSpPr txBox="1"/>
          <p:nvPr/>
        </p:nvSpPr>
        <p:spPr>
          <a:xfrm>
            <a:off x="1012000" y="1531320"/>
            <a:ext cx="8520600" cy="1974300"/>
          </a:xfrm>
          <a:prstGeom prst="rect">
            <a:avLst/>
          </a:prstGeom>
          <a:noFill/>
          <a:ln>
            <a:noFill/>
          </a:ln>
        </p:spPr>
        <p:txBody>
          <a:bodyPr spcFirstLastPara="1" wrap="square" lIns="68575" tIns="68575" rIns="68575" bIns="68575" anchor="t" anchorCtr="0">
            <a:noAutofit/>
          </a:bodyPr>
          <a:lstStyle/>
          <a:p>
            <a:pPr marL="177800" lvl="0" indent="-38100" algn="l" rtl="0">
              <a:lnSpc>
                <a:spcPct val="150000"/>
              </a:lnSpc>
              <a:spcBef>
                <a:spcPts val="800"/>
              </a:spcBef>
              <a:spcAft>
                <a:spcPts val="0"/>
              </a:spcAft>
              <a:buNone/>
            </a:pPr>
            <a:r>
              <a:rPr lang="en-US" sz="3500" dirty="0">
                <a:solidFill>
                  <a:srgbClr val="EB008B"/>
                </a:solidFill>
                <a:latin typeface="Roboto Mono"/>
                <a:ea typeface="Roboto Mono"/>
                <a:cs typeface="Roboto Mono"/>
                <a:sym typeface="Roboto Mono"/>
              </a:rPr>
              <a:t>&lt;div&gt;</a:t>
            </a:r>
            <a:r>
              <a:rPr lang="en-US" sz="3500" dirty="0" err="1">
                <a:highlight>
                  <a:srgbClr val="FFFFFF"/>
                </a:highlight>
              </a:rPr>
              <a:t>Blokový</a:t>
            </a:r>
            <a:r>
              <a:rPr lang="en-US" sz="3500" dirty="0">
                <a:solidFill>
                  <a:srgbClr val="EB008B"/>
                </a:solidFill>
                <a:latin typeface="Roboto Mono"/>
                <a:ea typeface="Roboto Mono"/>
                <a:cs typeface="Roboto Mono"/>
                <a:sym typeface="Roboto Mono"/>
              </a:rPr>
              <a:t>&lt;/div&gt;</a:t>
            </a:r>
            <a:endParaRPr sz="3500" dirty="0">
              <a:solidFill>
                <a:srgbClr val="EB008B"/>
              </a:solidFill>
              <a:latin typeface="Roboto Mono"/>
              <a:ea typeface="Roboto Mono"/>
              <a:cs typeface="Roboto Mono"/>
              <a:sym typeface="Roboto Mono"/>
            </a:endParaRPr>
          </a:p>
          <a:p>
            <a:pPr marL="177800" lvl="0" indent="-38100" algn="l" rtl="0">
              <a:lnSpc>
                <a:spcPct val="150000"/>
              </a:lnSpc>
              <a:spcBef>
                <a:spcPts val="800"/>
              </a:spcBef>
              <a:spcAft>
                <a:spcPts val="0"/>
              </a:spcAft>
              <a:buNone/>
            </a:pPr>
            <a:r>
              <a:rPr lang="en-US" sz="3500" dirty="0">
                <a:solidFill>
                  <a:schemeClr val="accent1"/>
                </a:solidFill>
                <a:latin typeface="Roboto Mono"/>
                <a:ea typeface="Roboto Mono"/>
                <a:cs typeface="Roboto Mono"/>
                <a:sym typeface="Roboto Mono"/>
              </a:rPr>
              <a:t>&lt;span&gt;</a:t>
            </a:r>
            <a:r>
              <a:rPr lang="en-US" sz="3500" dirty="0" err="1">
                <a:solidFill>
                  <a:schemeClr val="dk1"/>
                </a:solidFill>
                <a:highlight>
                  <a:schemeClr val="lt1"/>
                </a:highlight>
              </a:rPr>
              <a:t>Řádkový</a:t>
            </a:r>
            <a:r>
              <a:rPr lang="en-US" sz="3500" dirty="0">
                <a:solidFill>
                  <a:schemeClr val="accent1"/>
                </a:solidFill>
                <a:latin typeface="Roboto Mono"/>
                <a:ea typeface="Roboto Mono"/>
                <a:cs typeface="Roboto Mono"/>
                <a:sym typeface="Roboto Mono"/>
              </a:rPr>
              <a:t>&lt;/span&gt;</a:t>
            </a:r>
            <a:endParaRPr sz="4800" dirty="0">
              <a:solidFill>
                <a:srgbClr val="EB008B"/>
              </a:solidFill>
            </a:endParaRPr>
          </a:p>
        </p:txBody>
      </p:sp>
      <p:cxnSp>
        <p:nvCxnSpPr>
          <p:cNvPr id="143" name="Google Shape;143;p25"/>
          <p:cNvCxnSpPr/>
          <p:nvPr/>
        </p:nvCxnSpPr>
        <p:spPr>
          <a:xfrm>
            <a:off x="627000" y="1789438"/>
            <a:ext cx="0" cy="1602300"/>
          </a:xfrm>
          <a:prstGeom prst="straightConnector1">
            <a:avLst/>
          </a:prstGeom>
          <a:noFill/>
          <a:ln w="19050" cap="flat" cmpd="sng">
            <a:solidFill>
              <a:srgbClr val="CCCCCC"/>
            </a:solidFill>
            <a:prstDash val="solid"/>
            <a:round/>
            <a:headEnd type="none" w="med" len="med"/>
            <a:tailEnd type="none" w="med" len="med"/>
          </a:ln>
        </p:spPr>
      </p:cxnSp>
      <p:sp>
        <p:nvSpPr>
          <p:cNvPr id="144" name="Google Shape;144;p25"/>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
        <p:nvSpPr>
          <p:cNvPr id="145" name="Google Shape;145;p25"/>
          <p:cNvSpPr txBox="1">
            <a:spLocks noGrp="1"/>
          </p:cNvSpPr>
          <p:nvPr>
            <p:ph type="body" idx="1"/>
          </p:nvPr>
        </p:nvSpPr>
        <p:spPr>
          <a:xfrm>
            <a:off x="964650" y="4301175"/>
            <a:ext cx="10134600" cy="14601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a:t>&lt;div&gt; a &lt;span&gt; jsou prvky bez sémantického významu, můžeme do nich zabalit obsah pro účely stylování.</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Sémantické značky pro členění obsahu</a:t>
            </a:r>
            <a:endParaRPr/>
          </a:p>
        </p:txBody>
      </p:sp>
      <p:sp>
        <p:nvSpPr>
          <p:cNvPr id="151" name="Google Shape;151;p26"/>
          <p:cNvSpPr txBox="1"/>
          <p:nvPr/>
        </p:nvSpPr>
        <p:spPr>
          <a:xfrm>
            <a:off x="1012000" y="1531332"/>
            <a:ext cx="8520600" cy="4679700"/>
          </a:xfrm>
          <a:prstGeom prst="rect">
            <a:avLst/>
          </a:prstGeom>
          <a:noFill/>
          <a:ln>
            <a:noFill/>
          </a:ln>
        </p:spPr>
        <p:txBody>
          <a:bodyPr spcFirstLastPara="1" wrap="square" lIns="68575" tIns="68575" rIns="68575" bIns="68575" anchor="t" anchorCtr="0">
            <a:noAutofit/>
          </a:bodyPr>
          <a:lstStyle/>
          <a:p>
            <a:pPr marL="177800" lvl="0" indent="-38100" algn="l" rtl="0">
              <a:lnSpc>
                <a:spcPct val="115000"/>
              </a:lnSpc>
              <a:spcBef>
                <a:spcPts val="800"/>
              </a:spcBef>
              <a:spcAft>
                <a:spcPts val="0"/>
              </a:spcAft>
              <a:buNone/>
            </a:pPr>
            <a:r>
              <a:rPr lang="en-US" sz="3500">
                <a:solidFill>
                  <a:srgbClr val="EB008B"/>
                </a:solidFill>
                <a:latin typeface="Roboto Mono"/>
                <a:ea typeface="Roboto Mono"/>
                <a:cs typeface="Roboto Mono"/>
                <a:sym typeface="Roboto Mono"/>
              </a:rPr>
              <a:t>&lt;header&gt;		</a:t>
            </a:r>
            <a:r>
              <a:rPr lang="en-US" sz="3500">
                <a:highlight>
                  <a:srgbClr val="FFFFFF"/>
                </a:highlight>
              </a:rPr>
              <a:t>…		</a:t>
            </a:r>
            <a:r>
              <a:rPr lang="en-US" sz="3500">
                <a:solidFill>
                  <a:srgbClr val="EB008B"/>
                </a:solidFill>
                <a:latin typeface="Roboto Mono"/>
                <a:ea typeface="Roboto Mono"/>
                <a:cs typeface="Roboto Mono"/>
                <a:sym typeface="Roboto Mono"/>
              </a:rPr>
              <a:t>&lt;/header&gt;</a:t>
            </a:r>
            <a:endParaRPr sz="3500">
              <a:solidFill>
                <a:srgbClr val="EB008B"/>
              </a:solidFill>
              <a:latin typeface="Roboto Mono"/>
              <a:ea typeface="Roboto Mono"/>
              <a:cs typeface="Roboto Mono"/>
              <a:sym typeface="Roboto Mono"/>
            </a:endParaRPr>
          </a:p>
          <a:p>
            <a:pPr marL="177800" lvl="0" indent="-38100" algn="l" rtl="0">
              <a:lnSpc>
                <a:spcPct val="115000"/>
              </a:lnSpc>
              <a:spcBef>
                <a:spcPts val="800"/>
              </a:spcBef>
              <a:spcAft>
                <a:spcPts val="0"/>
              </a:spcAft>
              <a:buNone/>
            </a:pPr>
            <a:r>
              <a:rPr lang="en-US" sz="3500">
                <a:solidFill>
                  <a:schemeClr val="accent1"/>
                </a:solidFill>
                <a:latin typeface="Roboto Mono"/>
                <a:ea typeface="Roboto Mono"/>
                <a:cs typeface="Roboto Mono"/>
                <a:sym typeface="Roboto Mono"/>
              </a:rPr>
              <a:t>&lt;footer&gt;		</a:t>
            </a:r>
            <a:r>
              <a:rPr lang="en-US" sz="3500">
                <a:solidFill>
                  <a:schemeClr val="dk1"/>
                </a:solidFill>
                <a:highlight>
                  <a:schemeClr val="lt1"/>
                </a:highlight>
              </a:rPr>
              <a:t>…		</a:t>
            </a:r>
            <a:r>
              <a:rPr lang="en-US" sz="3500">
                <a:solidFill>
                  <a:schemeClr val="accent1"/>
                </a:solidFill>
                <a:latin typeface="Roboto Mono"/>
                <a:ea typeface="Roboto Mono"/>
                <a:cs typeface="Roboto Mono"/>
                <a:sym typeface="Roboto Mono"/>
              </a:rPr>
              <a:t>&lt;/footer&gt;</a:t>
            </a:r>
            <a:endParaRPr sz="3500">
              <a:solidFill>
                <a:schemeClr val="accent1"/>
              </a:solidFill>
              <a:latin typeface="Roboto Mono"/>
              <a:ea typeface="Roboto Mono"/>
              <a:cs typeface="Roboto Mono"/>
              <a:sym typeface="Roboto Mono"/>
            </a:endParaRPr>
          </a:p>
          <a:p>
            <a:pPr marL="177800" lvl="0" indent="-38100" algn="l" rtl="0">
              <a:lnSpc>
                <a:spcPct val="115000"/>
              </a:lnSpc>
              <a:spcBef>
                <a:spcPts val="800"/>
              </a:spcBef>
              <a:spcAft>
                <a:spcPts val="0"/>
              </a:spcAft>
              <a:buNone/>
            </a:pPr>
            <a:r>
              <a:rPr lang="en-US" sz="3500">
                <a:solidFill>
                  <a:schemeClr val="accent1"/>
                </a:solidFill>
                <a:latin typeface="Roboto Mono"/>
                <a:ea typeface="Roboto Mono"/>
                <a:cs typeface="Roboto Mono"/>
                <a:sym typeface="Roboto Mono"/>
              </a:rPr>
              <a:t>&lt;main&gt;			</a:t>
            </a:r>
            <a:r>
              <a:rPr lang="en-US" sz="3500">
                <a:solidFill>
                  <a:schemeClr val="dk1"/>
                </a:solidFill>
                <a:highlight>
                  <a:schemeClr val="lt1"/>
                </a:highlight>
              </a:rPr>
              <a:t>…		</a:t>
            </a:r>
            <a:r>
              <a:rPr lang="en-US" sz="3500">
                <a:solidFill>
                  <a:schemeClr val="accent1"/>
                </a:solidFill>
                <a:latin typeface="Roboto Mono"/>
                <a:ea typeface="Roboto Mono"/>
                <a:cs typeface="Roboto Mono"/>
                <a:sym typeface="Roboto Mono"/>
              </a:rPr>
              <a:t>&lt;/main&gt;</a:t>
            </a:r>
            <a:endParaRPr sz="3500">
              <a:solidFill>
                <a:schemeClr val="accent1"/>
              </a:solidFill>
              <a:latin typeface="Roboto Mono"/>
              <a:ea typeface="Roboto Mono"/>
              <a:cs typeface="Roboto Mono"/>
              <a:sym typeface="Roboto Mono"/>
            </a:endParaRPr>
          </a:p>
          <a:p>
            <a:pPr marL="177800" lvl="0" indent="-38100" algn="l" rtl="0">
              <a:lnSpc>
                <a:spcPct val="115000"/>
              </a:lnSpc>
              <a:spcBef>
                <a:spcPts val="800"/>
              </a:spcBef>
              <a:spcAft>
                <a:spcPts val="0"/>
              </a:spcAft>
              <a:buNone/>
            </a:pPr>
            <a:r>
              <a:rPr lang="en-US" sz="3500">
                <a:solidFill>
                  <a:schemeClr val="accent1"/>
                </a:solidFill>
                <a:latin typeface="Roboto Mono"/>
                <a:ea typeface="Roboto Mono"/>
                <a:cs typeface="Roboto Mono"/>
                <a:sym typeface="Roboto Mono"/>
              </a:rPr>
              <a:t>&lt;article&gt;	</a:t>
            </a:r>
            <a:r>
              <a:rPr lang="en-US" sz="3500">
                <a:solidFill>
                  <a:schemeClr val="dk1"/>
                </a:solidFill>
                <a:highlight>
                  <a:schemeClr val="lt1"/>
                </a:highlight>
              </a:rPr>
              <a:t>…		</a:t>
            </a:r>
            <a:r>
              <a:rPr lang="en-US" sz="3500">
                <a:solidFill>
                  <a:schemeClr val="accent1"/>
                </a:solidFill>
                <a:latin typeface="Roboto Mono"/>
                <a:ea typeface="Roboto Mono"/>
                <a:cs typeface="Roboto Mono"/>
                <a:sym typeface="Roboto Mono"/>
              </a:rPr>
              <a:t>&lt;/article&gt;</a:t>
            </a:r>
            <a:endParaRPr sz="3500">
              <a:solidFill>
                <a:schemeClr val="accent1"/>
              </a:solidFill>
              <a:latin typeface="Roboto Mono"/>
              <a:ea typeface="Roboto Mono"/>
              <a:cs typeface="Roboto Mono"/>
              <a:sym typeface="Roboto Mono"/>
            </a:endParaRPr>
          </a:p>
          <a:p>
            <a:pPr marL="177800" lvl="0" indent="-38100" algn="l" rtl="0">
              <a:lnSpc>
                <a:spcPct val="115000"/>
              </a:lnSpc>
              <a:spcBef>
                <a:spcPts val="800"/>
              </a:spcBef>
              <a:spcAft>
                <a:spcPts val="0"/>
              </a:spcAft>
              <a:buNone/>
            </a:pPr>
            <a:r>
              <a:rPr lang="en-US" sz="3500">
                <a:solidFill>
                  <a:schemeClr val="accent1"/>
                </a:solidFill>
                <a:latin typeface="Roboto Mono"/>
                <a:ea typeface="Roboto Mono"/>
                <a:cs typeface="Roboto Mono"/>
                <a:sym typeface="Roboto Mono"/>
              </a:rPr>
              <a:t>&lt;section&gt;	</a:t>
            </a:r>
            <a:r>
              <a:rPr lang="en-US" sz="3500">
                <a:solidFill>
                  <a:schemeClr val="dk1"/>
                </a:solidFill>
                <a:highlight>
                  <a:schemeClr val="lt1"/>
                </a:highlight>
              </a:rPr>
              <a:t>…		</a:t>
            </a:r>
            <a:r>
              <a:rPr lang="en-US" sz="3500">
                <a:solidFill>
                  <a:schemeClr val="accent1"/>
                </a:solidFill>
                <a:latin typeface="Roboto Mono"/>
                <a:ea typeface="Roboto Mono"/>
                <a:cs typeface="Roboto Mono"/>
                <a:sym typeface="Roboto Mono"/>
              </a:rPr>
              <a:t>&lt;/section&gt;</a:t>
            </a:r>
            <a:endParaRPr sz="3500">
              <a:solidFill>
                <a:schemeClr val="accent1"/>
              </a:solidFill>
              <a:latin typeface="Roboto Mono"/>
              <a:ea typeface="Roboto Mono"/>
              <a:cs typeface="Roboto Mono"/>
              <a:sym typeface="Roboto Mono"/>
            </a:endParaRPr>
          </a:p>
          <a:p>
            <a:pPr marL="177800" lvl="0" indent="-38100" algn="l" rtl="0">
              <a:lnSpc>
                <a:spcPct val="115000"/>
              </a:lnSpc>
              <a:spcBef>
                <a:spcPts val="800"/>
              </a:spcBef>
              <a:spcAft>
                <a:spcPts val="0"/>
              </a:spcAft>
              <a:buNone/>
            </a:pPr>
            <a:r>
              <a:rPr lang="en-US" sz="3500">
                <a:solidFill>
                  <a:schemeClr val="accent1"/>
                </a:solidFill>
                <a:latin typeface="Roboto Mono"/>
                <a:ea typeface="Roboto Mono"/>
                <a:cs typeface="Roboto Mono"/>
                <a:sym typeface="Roboto Mono"/>
              </a:rPr>
              <a:t>&lt;nav&gt;			</a:t>
            </a:r>
            <a:r>
              <a:rPr lang="en-US" sz="3500">
                <a:solidFill>
                  <a:schemeClr val="dk1"/>
                </a:solidFill>
                <a:highlight>
                  <a:schemeClr val="lt1"/>
                </a:highlight>
              </a:rPr>
              <a:t>…		</a:t>
            </a:r>
            <a:r>
              <a:rPr lang="en-US" sz="3500">
                <a:solidFill>
                  <a:schemeClr val="accent1"/>
                </a:solidFill>
                <a:latin typeface="Roboto Mono"/>
                <a:ea typeface="Roboto Mono"/>
                <a:cs typeface="Roboto Mono"/>
                <a:sym typeface="Roboto Mono"/>
              </a:rPr>
              <a:t>&lt;/nav&gt;</a:t>
            </a:r>
            <a:endParaRPr sz="3500">
              <a:solidFill>
                <a:schemeClr val="accent1"/>
              </a:solidFill>
              <a:latin typeface="Roboto Mono"/>
              <a:ea typeface="Roboto Mono"/>
              <a:cs typeface="Roboto Mono"/>
              <a:sym typeface="Roboto Mono"/>
            </a:endParaRPr>
          </a:p>
        </p:txBody>
      </p:sp>
      <p:cxnSp>
        <p:nvCxnSpPr>
          <p:cNvPr id="152" name="Google Shape;152;p26"/>
          <p:cNvCxnSpPr/>
          <p:nvPr/>
        </p:nvCxnSpPr>
        <p:spPr>
          <a:xfrm>
            <a:off x="627000" y="1789438"/>
            <a:ext cx="0" cy="4058400"/>
          </a:xfrm>
          <a:prstGeom prst="straightConnector1">
            <a:avLst/>
          </a:prstGeom>
          <a:noFill/>
          <a:ln w="19050" cap="flat" cmpd="sng">
            <a:solidFill>
              <a:srgbClr val="CCCCCC"/>
            </a:solidFill>
            <a:prstDash val="solid"/>
            <a:round/>
            <a:headEnd type="none" w="med" len="med"/>
            <a:tailEnd type="none" w="med" len="med"/>
          </a:ln>
        </p:spPr>
      </p:cxnSp>
      <p:sp>
        <p:nvSpPr>
          <p:cNvPr id="153" name="Google Shape;153;p26"/>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
        <p:nvSpPr>
          <p:cNvPr id="154" name="Google Shape;154;p26"/>
          <p:cNvSpPr txBox="1">
            <a:spLocks noGrp="1"/>
          </p:cNvSpPr>
          <p:nvPr>
            <p:ph type="body" idx="1"/>
          </p:nvPr>
        </p:nvSpPr>
        <p:spPr>
          <a:xfrm>
            <a:off x="8576975" y="5428600"/>
            <a:ext cx="2566500" cy="8217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a:t>… a další</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2. </a:t>
            </a:r>
            <a:r>
              <a:rPr lang="en-US" dirty="0"/>
              <a:t>BOX MODEL</a:t>
            </a:r>
            <a:r>
              <a:rPr lang="cs-CZ" dirty="0"/>
              <a:t> a CSS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body" idx="1"/>
          </p:nvPr>
        </p:nvSpPr>
        <p:spPr>
          <a:xfrm>
            <a:off x="983432" y="980728"/>
            <a:ext cx="10134600" cy="504056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cs-CZ" dirty="0"/>
              <a:t>CSS – styly pomocí nichž stránka dostává svůj vzhled</a:t>
            </a:r>
            <a:endParaRPr dirty="0"/>
          </a:p>
          <a:p>
            <a:pPr marL="457200" lvl="0" indent="-406400" algn="l" rtl="0">
              <a:lnSpc>
                <a:spcPct val="115000"/>
              </a:lnSpc>
              <a:spcBef>
                <a:spcPts val="0"/>
              </a:spcBef>
              <a:spcAft>
                <a:spcPts val="0"/>
              </a:spcAft>
              <a:buSzPts val="2800"/>
              <a:buChar char="•"/>
            </a:pPr>
            <a:r>
              <a:rPr lang="cs-CZ" dirty="0"/>
              <a:t>Vkládají se ho webové stránky jako odkaz, který je uveden v hlavičce</a:t>
            </a:r>
            <a:endParaRPr dirty="0">
              <a:solidFill>
                <a:srgbClr val="00B0F0"/>
              </a:solidFill>
            </a:endParaRPr>
          </a:p>
          <a:p>
            <a:pPr marL="0" indent="0">
              <a:lnSpc>
                <a:spcPct val="115000"/>
              </a:lnSpc>
              <a:buNone/>
            </a:pPr>
            <a:r>
              <a:rPr lang="en-US" sz="2400" dirty="0">
                <a:solidFill>
                  <a:srgbClr val="EB008B"/>
                </a:solidFill>
                <a:highlight>
                  <a:srgbClr val="FFFFFF"/>
                </a:highlight>
                <a:latin typeface="Roboto Mono"/>
                <a:ea typeface="Roboto Mono"/>
                <a:cs typeface="Roboto Mono"/>
                <a:sym typeface="Roboto Mono"/>
              </a:rPr>
              <a:t>&lt;h</a:t>
            </a:r>
            <a:r>
              <a:rPr lang="cs-CZ" sz="2400" dirty="0" err="1">
                <a:solidFill>
                  <a:srgbClr val="EB008B"/>
                </a:solidFill>
                <a:highlight>
                  <a:srgbClr val="FFFFFF"/>
                </a:highlight>
                <a:latin typeface="Roboto Mono"/>
                <a:ea typeface="Roboto Mono"/>
                <a:cs typeface="Roboto Mono"/>
                <a:sym typeface="Roboto Mono"/>
              </a:rPr>
              <a:t>ead</a:t>
            </a:r>
            <a:r>
              <a:rPr lang="en-US" sz="2400" dirty="0">
                <a:solidFill>
                  <a:srgbClr val="EB008B"/>
                </a:solidFill>
                <a:highlight>
                  <a:srgbClr val="FFFFFF"/>
                </a:highlight>
                <a:latin typeface="Roboto Mono"/>
                <a:ea typeface="Roboto Mono"/>
                <a:cs typeface="Roboto Mono"/>
                <a:sym typeface="Roboto Mono"/>
              </a:rPr>
              <a:t>&gt; </a:t>
            </a:r>
            <a:r>
              <a:rPr lang="cs-CZ" sz="2400" dirty="0">
                <a:solidFill>
                  <a:schemeClr val="bg1">
                    <a:lumMod val="50000"/>
                  </a:schemeClr>
                </a:solidFill>
              </a:rPr>
              <a:t>&lt;!-- Odkaz na soubor v hlavičce souboru --&gt;</a:t>
            </a:r>
            <a:endParaRPr lang="cs-CZ" sz="2400" dirty="0">
              <a:solidFill>
                <a:schemeClr val="bg1">
                  <a:lumMod val="50000"/>
                </a:schemeClr>
              </a:solidFill>
              <a:highlight>
                <a:srgbClr val="FFFFFF"/>
              </a:highlight>
              <a:latin typeface="Roboto Mono"/>
              <a:ea typeface="Roboto Mono"/>
              <a:cs typeface="Roboto Mono"/>
              <a:sym typeface="Roboto Mono"/>
            </a:endParaRPr>
          </a:p>
          <a:p>
            <a:pPr marL="0" lvl="0" indent="0">
              <a:lnSpc>
                <a:spcPct val="115000"/>
              </a:lnSpc>
              <a:buNone/>
            </a:pPr>
            <a:r>
              <a:rPr lang="cs-CZ" sz="2400" dirty="0">
                <a:solidFill>
                  <a:srgbClr val="EB008B"/>
                </a:solidFill>
                <a:highlight>
                  <a:srgbClr val="FFFFFF"/>
                </a:highlight>
                <a:latin typeface="Roboto Mono"/>
                <a:ea typeface="Roboto Mono"/>
                <a:cs typeface="Roboto Mono"/>
                <a:sym typeface="Roboto Mono"/>
              </a:rPr>
              <a:t>  </a:t>
            </a:r>
            <a:r>
              <a:rPr lang="en-US" sz="2400" dirty="0">
                <a:solidFill>
                  <a:srgbClr val="EB008B"/>
                </a:solidFill>
                <a:highlight>
                  <a:srgbClr val="FFFFFF"/>
                </a:highlight>
                <a:latin typeface="Roboto Mono"/>
                <a:ea typeface="Roboto Mono"/>
                <a:cs typeface="Roboto Mono"/>
                <a:sym typeface="Roboto Mono"/>
              </a:rPr>
              <a:t>&lt;</a:t>
            </a:r>
            <a:r>
              <a:rPr lang="cs-CZ" sz="2400" dirty="0">
                <a:solidFill>
                  <a:srgbClr val="EB008B"/>
                </a:solidFill>
                <a:highlight>
                  <a:srgbClr val="FFFFFF"/>
                </a:highlight>
                <a:latin typeface="Roboto Mono"/>
                <a:ea typeface="Roboto Mono"/>
                <a:cs typeface="Roboto Mono"/>
                <a:sym typeface="Roboto Mono"/>
              </a:rPr>
              <a:t>l</a:t>
            </a:r>
            <a:r>
              <a:rPr lang="en-US" sz="2400" dirty="0" err="1">
                <a:solidFill>
                  <a:srgbClr val="EB008B"/>
                </a:solidFill>
                <a:highlight>
                  <a:srgbClr val="FFFFFF"/>
                </a:highlight>
                <a:latin typeface="Roboto Mono"/>
                <a:ea typeface="Roboto Mono"/>
                <a:cs typeface="Roboto Mono"/>
                <a:sym typeface="Roboto Mono"/>
              </a:rPr>
              <a:t>i</a:t>
            </a:r>
            <a:r>
              <a:rPr lang="cs-CZ" sz="2400" dirty="0" err="1">
                <a:solidFill>
                  <a:srgbClr val="EB008B"/>
                </a:solidFill>
                <a:highlight>
                  <a:srgbClr val="FFFFFF"/>
                </a:highlight>
                <a:latin typeface="Roboto Mono"/>
                <a:ea typeface="Roboto Mono"/>
                <a:cs typeface="Roboto Mono"/>
                <a:sym typeface="Roboto Mono"/>
              </a:rPr>
              <a:t>nk</a:t>
            </a:r>
            <a:r>
              <a:rPr lang="en-US" sz="2400" dirty="0">
                <a:solidFill>
                  <a:srgbClr val="000000"/>
                </a:solidFill>
                <a:highlight>
                  <a:srgbClr val="FFFFFF"/>
                </a:highlight>
                <a:latin typeface="Roboto Mono"/>
                <a:ea typeface="Roboto Mono"/>
                <a:cs typeface="Roboto Mono"/>
                <a:sym typeface="Roboto Mono"/>
              </a:rPr>
              <a:t> </a:t>
            </a:r>
            <a:r>
              <a:rPr lang="cs-CZ" sz="2400" dirty="0" err="1">
                <a:solidFill>
                  <a:srgbClr val="2B3990"/>
                </a:solidFill>
                <a:highlight>
                  <a:srgbClr val="FFFFFF"/>
                </a:highlight>
                <a:latin typeface="Roboto Mono"/>
                <a:ea typeface="Roboto Mono"/>
                <a:cs typeface="Roboto Mono"/>
                <a:sym typeface="Roboto Mono"/>
              </a:rPr>
              <a:t>rel</a:t>
            </a:r>
            <a:r>
              <a:rPr lang="en-US" sz="2400" dirty="0">
                <a:solidFill>
                  <a:srgbClr val="000000"/>
                </a:solidFill>
                <a:highlight>
                  <a:srgbClr val="FFFFFF"/>
                </a:highlight>
                <a:latin typeface="Roboto Mono"/>
                <a:ea typeface="Roboto Mono"/>
                <a:cs typeface="Roboto Mono"/>
                <a:sym typeface="Roboto Mono"/>
              </a:rPr>
              <a:t>=</a:t>
            </a:r>
            <a:r>
              <a:rPr lang="en-US" sz="2400" dirty="0">
                <a:solidFill>
                  <a:srgbClr val="008000"/>
                </a:solidFill>
                <a:highlight>
                  <a:srgbClr val="FFFFFF"/>
                </a:highlight>
                <a:latin typeface="Roboto Mono"/>
                <a:ea typeface="Roboto Mono"/>
                <a:cs typeface="Roboto Mono"/>
                <a:sym typeface="Roboto Mono"/>
              </a:rPr>
              <a:t>"stylesheet"</a:t>
            </a:r>
            <a:r>
              <a:rPr lang="en-US" sz="2400" dirty="0">
                <a:solidFill>
                  <a:srgbClr val="000000"/>
                </a:solidFill>
                <a:highlight>
                  <a:srgbClr val="FFFFFF"/>
                </a:highlight>
                <a:latin typeface="Roboto Mono"/>
                <a:ea typeface="Roboto Mono"/>
                <a:cs typeface="Roboto Mono"/>
                <a:sym typeface="Roboto Mono"/>
              </a:rPr>
              <a:t> </a:t>
            </a:r>
            <a:r>
              <a:rPr lang="cs-CZ" sz="2400" dirty="0" err="1">
                <a:solidFill>
                  <a:srgbClr val="2B3990"/>
                </a:solidFill>
                <a:highlight>
                  <a:srgbClr val="FFFFFF"/>
                </a:highlight>
                <a:latin typeface="Roboto Mono"/>
                <a:ea typeface="Roboto Mono"/>
                <a:cs typeface="Roboto Mono"/>
                <a:sym typeface="Roboto Mono"/>
              </a:rPr>
              <a:t>href</a:t>
            </a:r>
            <a:r>
              <a:rPr lang="en-US" sz="2400" dirty="0">
                <a:solidFill>
                  <a:srgbClr val="000000"/>
                </a:solidFill>
                <a:highlight>
                  <a:srgbClr val="FFFFFF"/>
                </a:highlight>
                <a:latin typeface="Roboto Mono"/>
                <a:ea typeface="Roboto Mono"/>
                <a:cs typeface="Roboto Mono"/>
                <a:sym typeface="Roboto Mono"/>
              </a:rPr>
              <a:t>=</a:t>
            </a:r>
            <a:r>
              <a:rPr lang="en-US" sz="2400" dirty="0">
                <a:solidFill>
                  <a:srgbClr val="008000"/>
                </a:solidFill>
                <a:highlight>
                  <a:srgbClr val="FFFFFF"/>
                </a:highlight>
                <a:latin typeface="Roboto Mono"/>
                <a:ea typeface="Roboto Mono"/>
                <a:cs typeface="Roboto Mono"/>
                <a:sym typeface="Roboto Mono"/>
              </a:rPr>
              <a:t>"</a:t>
            </a:r>
            <a:r>
              <a:rPr lang="en-US" sz="2400" dirty="0" err="1">
                <a:solidFill>
                  <a:srgbClr val="008000"/>
                </a:solidFill>
                <a:highlight>
                  <a:srgbClr val="FFFFFF"/>
                </a:highlight>
                <a:latin typeface="Roboto Mono"/>
                <a:ea typeface="Roboto Mono"/>
                <a:cs typeface="Roboto Mono"/>
                <a:sym typeface="Roboto Mono"/>
              </a:rPr>
              <a:t>css</a:t>
            </a:r>
            <a:r>
              <a:rPr lang="en-US" sz="2400" dirty="0">
                <a:solidFill>
                  <a:srgbClr val="008000"/>
                </a:solidFill>
                <a:highlight>
                  <a:srgbClr val="FFFFFF"/>
                </a:highlight>
                <a:latin typeface="Roboto Mono"/>
                <a:ea typeface="Roboto Mono"/>
                <a:cs typeface="Roboto Mono"/>
                <a:sym typeface="Roboto Mono"/>
              </a:rPr>
              <a:t>/style.css"</a:t>
            </a:r>
            <a:r>
              <a:rPr lang="en-US" sz="2400" dirty="0">
                <a:solidFill>
                  <a:srgbClr val="EB008B"/>
                </a:solidFill>
                <a:highlight>
                  <a:srgbClr val="FFFFFF"/>
                </a:highlight>
                <a:latin typeface="Roboto Mono"/>
                <a:ea typeface="Roboto Mono"/>
                <a:cs typeface="Roboto Mono"/>
                <a:sym typeface="Roboto Mono"/>
              </a:rPr>
              <a:t>&gt;</a:t>
            </a:r>
            <a:endParaRPr lang="cs-CZ" sz="2400" dirty="0">
              <a:solidFill>
                <a:srgbClr val="EB008B"/>
              </a:solidFill>
              <a:highlight>
                <a:srgbClr val="FFFFFF"/>
              </a:highlight>
              <a:latin typeface="Roboto Mono"/>
              <a:ea typeface="Roboto Mono"/>
              <a:cs typeface="Roboto Mono"/>
              <a:sym typeface="Roboto Mono"/>
            </a:endParaRPr>
          </a:p>
          <a:p>
            <a:pPr marL="0" lvl="0" indent="0">
              <a:lnSpc>
                <a:spcPct val="115000"/>
              </a:lnSpc>
              <a:buNone/>
            </a:pPr>
            <a:r>
              <a:rPr lang="en-US" sz="2400" dirty="0">
                <a:solidFill>
                  <a:srgbClr val="EB008B"/>
                </a:solidFill>
                <a:highlight>
                  <a:srgbClr val="FFFFFF"/>
                </a:highlight>
                <a:latin typeface="Roboto Mono"/>
                <a:ea typeface="Roboto Mono"/>
                <a:cs typeface="Roboto Mono"/>
                <a:sym typeface="Roboto Mono"/>
              </a:rPr>
              <a:t>&lt;</a:t>
            </a:r>
            <a:r>
              <a:rPr lang="cs-CZ" sz="2400" dirty="0">
                <a:solidFill>
                  <a:srgbClr val="EB008B"/>
                </a:solidFill>
                <a:highlight>
                  <a:srgbClr val="FFFFFF"/>
                </a:highlight>
                <a:latin typeface="Roboto Mono"/>
                <a:ea typeface="Roboto Mono"/>
                <a:cs typeface="Roboto Mono"/>
                <a:sym typeface="Roboto Mono"/>
              </a:rPr>
              <a:t>/</a:t>
            </a:r>
            <a:r>
              <a:rPr lang="en-US" sz="2400" dirty="0">
                <a:solidFill>
                  <a:srgbClr val="EB008B"/>
                </a:solidFill>
                <a:highlight>
                  <a:srgbClr val="FFFFFF"/>
                </a:highlight>
                <a:latin typeface="Roboto Mono"/>
                <a:ea typeface="Roboto Mono"/>
                <a:cs typeface="Roboto Mono"/>
                <a:sym typeface="Roboto Mono"/>
              </a:rPr>
              <a:t>h</a:t>
            </a:r>
            <a:r>
              <a:rPr lang="cs-CZ" sz="2400" dirty="0" err="1">
                <a:solidFill>
                  <a:srgbClr val="EB008B"/>
                </a:solidFill>
                <a:highlight>
                  <a:srgbClr val="FFFFFF"/>
                </a:highlight>
                <a:latin typeface="Roboto Mono"/>
                <a:ea typeface="Roboto Mono"/>
                <a:cs typeface="Roboto Mono"/>
                <a:sym typeface="Roboto Mono"/>
              </a:rPr>
              <a:t>ead</a:t>
            </a:r>
            <a:r>
              <a:rPr lang="en-US" sz="2400" dirty="0">
                <a:solidFill>
                  <a:srgbClr val="EB008B"/>
                </a:solidFill>
                <a:highlight>
                  <a:srgbClr val="FFFFFF"/>
                </a:highlight>
                <a:latin typeface="Roboto Mono"/>
                <a:ea typeface="Roboto Mono"/>
                <a:cs typeface="Roboto Mono"/>
                <a:sym typeface="Roboto Mono"/>
              </a:rPr>
              <a:t>&gt;</a:t>
            </a:r>
            <a:endParaRPr lang="cs-CZ" sz="2400" dirty="0">
              <a:solidFill>
                <a:srgbClr val="EB008B"/>
              </a:solidFill>
              <a:highlight>
                <a:srgbClr val="FFFFFF"/>
              </a:highlight>
              <a:latin typeface="Roboto Mono"/>
              <a:ea typeface="Roboto Mono"/>
              <a:cs typeface="Roboto Mono"/>
              <a:sym typeface="Roboto Mono"/>
            </a:endParaRPr>
          </a:p>
          <a:p>
            <a:pPr marL="0" lvl="0" indent="0">
              <a:lnSpc>
                <a:spcPct val="115000"/>
              </a:lnSpc>
              <a:buNone/>
            </a:pPr>
            <a:r>
              <a:rPr lang="cs-CZ" sz="800" dirty="0">
                <a:solidFill>
                  <a:schemeClr val="tx1"/>
                </a:solidFill>
                <a:highlight>
                  <a:srgbClr val="FFFFFF"/>
                </a:highlight>
                <a:latin typeface="Roboto Mono"/>
                <a:ea typeface="Roboto Mono"/>
                <a:cs typeface="Roboto Mono"/>
                <a:sym typeface="Roboto Mono"/>
              </a:rPr>
              <a:t>…………………………………………………………………………………………………………………..</a:t>
            </a:r>
          </a:p>
          <a:p>
            <a:pPr marL="0" indent="0">
              <a:lnSpc>
                <a:spcPct val="115000"/>
              </a:lnSpc>
              <a:buNone/>
            </a:pPr>
            <a:r>
              <a:rPr lang="en-US" sz="2400" dirty="0">
                <a:solidFill>
                  <a:srgbClr val="EB008B"/>
                </a:solidFill>
                <a:highlight>
                  <a:srgbClr val="FFFFFF"/>
                </a:highlight>
                <a:latin typeface="Roboto Mono"/>
                <a:ea typeface="Roboto Mono"/>
                <a:cs typeface="Roboto Mono"/>
                <a:sym typeface="Roboto Mono"/>
              </a:rPr>
              <a:t>&lt;h</a:t>
            </a:r>
            <a:r>
              <a:rPr lang="cs-CZ" sz="2400" dirty="0" err="1">
                <a:solidFill>
                  <a:srgbClr val="EB008B"/>
                </a:solidFill>
                <a:highlight>
                  <a:srgbClr val="FFFFFF"/>
                </a:highlight>
                <a:latin typeface="Roboto Mono"/>
                <a:ea typeface="Roboto Mono"/>
                <a:cs typeface="Roboto Mono"/>
                <a:sym typeface="Roboto Mono"/>
              </a:rPr>
              <a:t>ead</a:t>
            </a:r>
            <a:r>
              <a:rPr lang="en-US" sz="2400" dirty="0">
                <a:solidFill>
                  <a:srgbClr val="EB008B"/>
                </a:solidFill>
                <a:highlight>
                  <a:srgbClr val="FFFFFF"/>
                </a:highlight>
                <a:latin typeface="Roboto Mono"/>
                <a:ea typeface="Roboto Mono"/>
                <a:cs typeface="Roboto Mono"/>
                <a:sym typeface="Roboto Mono"/>
              </a:rPr>
              <a:t>&gt;</a:t>
            </a:r>
            <a:r>
              <a:rPr lang="cs-CZ" sz="2400" dirty="0">
                <a:solidFill>
                  <a:srgbClr val="EB008B"/>
                </a:solidFill>
                <a:highlight>
                  <a:srgbClr val="FFFFFF"/>
                </a:highlight>
                <a:latin typeface="Roboto Mono"/>
                <a:ea typeface="Roboto Mono"/>
                <a:cs typeface="Roboto Mono"/>
              </a:rPr>
              <a:t> </a:t>
            </a:r>
            <a:r>
              <a:rPr lang="cs-CZ" sz="2400" dirty="0">
                <a:solidFill>
                  <a:schemeClr val="bg1">
                    <a:lumMod val="50000"/>
                  </a:schemeClr>
                </a:solidFill>
              </a:rPr>
              <a:t>&lt;!-- pravidla CSS přímo v hlavičce souboru mezi &lt;style&gt; --&gt;</a:t>
            </a:r>
            <a:r>
              <a:rPr lang="cs-CZ" sz="2400" dirty="0">
                <a:solidFill>
                  <a:srgbClr val="EB008B"/>
                </a:solidFill>
                <a:highlight>
                  <a:srgbClr val="FFFFFF"/>
                </a:highlight>
                <a:latin typeface="Roboto Mono"/>
                <a:ea typeface="Roboto Mono"/>
                <a:cs typeface="Roboto Mono"/>
              </a:rPr>
              <a:t> </a:t>
            </a:r>
          </a:p>
          <a:p>
            <a:pPr marL="0" lvl="0" indent="0">
              <a:lnSpc>
                <a:spcPct val="115000"/>
              </a:lnSpc>
              <a:buNone/>
            </a:pPr>
            <a:r>
              <a:rPr lang="cs-CZ" sz="2400" dirty="0">
                <a:solidFill>
                  <a:srgbClr val="EB008B"/>
                </a:solidFill>
                <a:highlight>
                  <a:srgbClr val="FFFFFF"/>
                </a:highlight>
                <a:latin typeface="Roboto Mono"/>
                <a:ea typeface="Roboto Mono"/>
                <a:cs typeface="Roboto Mono"/>
              </a:rPr>
              <a:t>  &lt;style&gt; </a:t>
            </a:r>
            <a:r>
              <a:rPr lang="cs-CZ" sz="2400" dirty="0">
                <a:solidFill>
                  <a:schemeClr val="bg2"/>
                </a:solidFill>
                <a:highlight>
                  <a:srgbClr val="FFFFFF"/>
                </a:highlight>
                <a:latin typeface="Roboto Mono"/>
                <a:ea typeface="Roboto Mono"/>
                <a:cs typeface="Roboto Mono"/>
              </a:rPr>
              <a:t>.</a:t>
            </a:r>
            <a:r>
              <a:rPr lang="cs-CZ" sz="2400" dirty="0" err="1">
                <a:solidFill>
                  <a:schemeClr val="bg2"/>
                </a:solidFill>
                <a:highlight>
                  <a:srgbClr val="FFFFFF"/>
                </a:highlight>
                <a:latin typeface="Roboto Mono"/>
                <a:ea typeface="Roboto Mono"/>
                <a:cs typeface="Roboto Mono"/>
              </a:rPr>
              <a:t>yellowText</a:t>
            </a:r>
            <a:r>
              <a:rPr lang="cs-CZ" sz="2400" dirty="0">
                <a:solidFill>
                  <a:schemeClr val="bg2"/>
                </a:solidFill>
                <a:highlight>
                  <a:srgbClr val="FFFFFF"/>
                </a:highlight>
                <a:latin typeface="Roboto Mono"/>
                <a:ea typeface="Roboto Mono"/>
                <a:cs typeface="Roboto Mono"/>
              </a:rPr>
              <a:t> {</a:t>
            </a:r>
            <a:r>
              <a:rPr lang="cs-CZ" sz="2400" dirty="0" err="1">
                <a:solidFill>
                  <a:srgbClr val="00B050"/>
                </a:solidFill>
                <a:highlight>
                  <a:srgbClr val="FFFFFF"/>
                </a:highlight>
                <a:latin typeface="Roboto Mono"/>
                <a:ea typeface="Roboto Mono"/>
                <a:cs typeface="Roboto Mono"/>
              </a:rPr>
              <a:t>color</a:t>
            </a:r>
            <a:r>
              <a:rPr lang="cs-CZ" sz="2400" dirty="0">
                <a:solidFill>
                  <a:srgbClr val="00B050"/>
                </a:solidFill>
                <a:highlight>
                  <a:srgbClr val="FFFFFF"/>
                </a:highlight>
                <a:latin typeface="Roboto Mono"/>
                <a:ea typeface="Roboto Mono"/>
                <a:cs typeface="Roboto Mono"/>
              </a:rPr>
              <a:t>:</a:t>
            </a:r>
            <a:r>
              <a:rPr lang="cs-CZ" sz="2400" dirty="0">
                <a:solidFill>
                  <a:schemeClr val="bg2"/>
                </a:solidFill>
                <a:highlight>
                  <a:srgbClr val="FFFFFF"/>
                </a:highlight>
                <a:latin typeface="Roboto Mono"/>
                <a:ea typeface="Roboto Mono"/>
                <a:cs typeface="Roboto Mono"/>
              </a:rPr>
              <a:t> </a:t>
            </a:r>
            <a:r>
              <a:rPr lang="cs-CZ" sz="2400" dirty="0" err="1">
                <a:solidFill>
                  <a:schemeClr val="tx1"/>
                </a:solidFill>
                <a:highlight>
                  <a:srgbClr val="FFFFFF"/>
                </a:highlight>
                <a:latin typeface="Roboto Mono"/>
                <a:ea typeface="Roboto Mono"/>
                <a:cs typeface="Roboto Mono"/>
              </a:rPr>
              <a:t>yellow</a:t>
            </a:r>
            <a:r>
              <a:rPr lang="cs-CZ" sz="2400" dirty="0">
                <a:solidFill>
                  <a:schemeClr val="bg2"/>
                </a:solidFill>
                <a:highlight>
                  <a:srgbClr val="FFFFFF"/>
                </a:highlight>
                <a:latin typeface="Roboto Mono"/>
                <a:ea typeface="Roboto Mono"/>
                <a:cs typeface="Roboto Mono"/>
              </a:rPr>
              <a:t>;}</a:t>
            </a:r>
          </a:p>
          <a:p>
            <a:pPr marL="0" indent="0">
              <a:lnSpc>
                <a:spcPct val="115000"/>
              </a:lnSpc>
              <a:buNone/>
            </a:pPr>
            <a:r>
              <a:rPr lang="cs-CZ" sz="2400" dirty="0">
                <a:solidFill>
                  <a:srgbClr val="EB008B"/>
                </a:solidFill>
                <a:highlight>
                  <a:srgbClr val="FFFFFF"/>
                </a:highlight>
                <a:latin typeface="Roboto Mono"/>
                <a:ea typeface="Roboto Mono"/>
                <a:cs typeface="Roboto Mono"/>
              </a:rPr>
              <a:t>  &lt;/style&gt;</a:t>
            </a:r>
            <a:endParaRPr lang="cs-CZ" sz="2400" dirty="0">
              <a:solidFill>
                <a:srgbClr val="EB008B"/>
              </a:solidFill>
              <a:highlight>
                <a:srgbClr val="FFFFFF"/>
              </a:highlight>
              <a:latin typeface="Roboto Mono"/>
              <a:ea typeface="Roboto Mono"/>
              <a:cs typeface="Roboto Mono"/>
              <a:sym typeface="Roboto Mono"/>
            </a:endParaRPr>
          </a:p>
          <a:p>
            <a:pPr marL="0" lvl="0" indent="0">
              <a:lnSpc>
                <a:spcPct val="115000"/>
              </a:lnSpc>
              <a:buNone/>
            </a:pPr>
            <a:r>
              <a:rPr lang="en-US" sz="2400" dirty="0">
                <a:solidFill>
                  <a:srgbClr val="EB008B"/>
                </a:solidFill>
                <a:highlight>
                  <a:srgbClr val="FFFFFF"/>
                </a:highlight>
                <a:latin typeface="Roboto Mono"/>
                <a:ea typeface="Roboto Mono"/>
                <a:cs typeface="Roboto Mono"/>
                <a:sym typeface="Roboto Mono"/>
              </a:rPr>
              <a:t>&lt;</a:t>
            </a:r>
            <a:r>
              <a:rPr lang="cs-CZ" sz="2400" dirty="0">
                <a:solidFill>
                  <a:srgbClr val="EB008B"/>
                </a:solidFill>
                <a:highlight>
                  <a:srgbClr val="FFFFFF"/>
                </a:highlight>
                <a:latin typeface="Roboto Mono"/>
                <a:ea typeface="Roboto Mono"/>
                <a:cs typeface="Roboto Mono"/>
                <a:sym typeface="Roboto Mono"/>
              </a:rPr>
              <a:t>/</a:t>
            </a:r>
            <a:r>
              <a:rPr lang="en-US" sz="2400" dirty="0">
                <a:solidFill>
                  <a:srgbClr val="EB008B"/>
                </a:solidFill>
                <a:highlight>
                  <a:srgbClr val="FFFFFF"/>
                </a:highlight>
                <a:latin typeface="Roboto Mono"/>
                <a:ea typeface="Roboto Mono"/>
                <a:cs typeface="Roboto Mono"/>
                <a:sym typeface="Roboto Mono"/>
              </a:rPr>
              <a:t>h</a:t>
            </a:r>
            <a:r>
              <a:rPr lang="cs-CZ" sz="2400" dirty="0" err="1">
                <a:solidFill>
                  <a:srgbClr val="EB008B"/>
                </a:solidFill>
                <a:highlight>
                  <a:srgbClr val="FFFFFF"/>
                </a:highlight>
                <a:latin typeface="Roboto Mono"/>
                <a:ea typeface="Roboto Mono"/>
                <a:cs typeface="Roboto Mono"/>
                <a:sym typeface="Roboto Mono"/>
              </a:rPr>
              <a:t>ead</a:t>
            </a:r>
            <a:r>
              <a:rPr lang="en-US" sz="2400" dirty="0">
                <a:solidFill>
                  <a:srgbClr val="EB008B"/>
                </a:solidFill>
                <a:highlight>
                  <a:srgbClr val="FFFFFF"/>
                </a:highlight>
                <a:latin typeface="Roboto Mono"/>
                <a:ea typeface="Roboto Mono"/>
                <a:cs typeface="Roboto Mono"/>
                <a:sym typeface="Roboto Mono"/>
              </a:rPr>
              <a:t>&gt; </a:t>
            </a:r>
            <a:endParaRPr lang="cs-CZ" sz="2400" dirty="0">
              <a:solidFill>
                <a:srgbClr val="EB008B"/>
              </a:solidFill>
              <a:highlight>
                <a:srgbClr val="FFFFFF"/>
              </a:highlight>
              <a:latin typeface="Roboto Mono"/>
              <a:ea typeface="Roboto Mono"/>
              <a:cs typeface="Roboto Mono"/>
              <a:sym typeface="Roboto Mono"/>
            </a:endParaRPr>
          </a:p>
          <a:p>
            <a:pPr marL="0" lvl="0" indent="0">
              <a:lnSpc>
                <a:spcPct val="115000"/>
              </a:lnSpc>
              <a:buNone/>
            </a:pPr>
            <a:endParaRPr dirty="0"/>
          </a:p>
        </p:txBody>
      </p:sp>
      <p:sp>
        <p:nvSpPr>
          <p:cNvPr id="176" name="Google Shape;176;p29"/>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cs-CZ" dirty="0"/>
              <a:t>CSS v HTML</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CSS třídy</a:t>
            </a:r>
            <a:endParaRPr/>
          </a:p>
        </p:txBody>
      </p:sp>
      <p:cxnSp>
        <p:nvCxnSpPr>
          <p:cNvPr id="160" name="Google Shape;160;p27"/>
          <p:cNvCxnSpPr/>
          <p:nvPr/>
        </p:nvCxnSpPr>
        <p:spPr>
          <a:xfrm>
            <a:off x="627000" y="1789438"/>
            <a:ext cx="0" cy="946800"/>
          </a:xfrm>
          <a:prstGeom prst="straightConnector1">
            <a:avLst/>
          </a:prstGeom>
          <a:noFill/>
          <a:ln w="19050" cap="flat" cmpd="sng">
            <a:solidFill>
              <a:srgbClr val="CCCCCC"/>
            </a:solidFill>
            <a:prstDash val="solid"/>
            <a:round/>
            <a:headEnd type="none" w="med" len="med"/>
            <a:tailEnd type="none" w="med" len="med"/>
          </a:ln>
        </p:spPr>
      </p:cxnSp>
      <p:sp>
        <p:nvSpPr>
          <p:cNvPr id="161" name="Google Shape;161;p27"/>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rPr>
              <a:t>HTML</a:t>
            </a:r>
            <a:endParaRPr sz="1800" dirty="0">
              <a:solidFill>
                <a:srgbClr val="CCCCCC"/>
              </a:solidFill>
            </a:endParaRPr>
          </a:p>
        </p:txBody>
      </p:sp>
      <p:sp>
        <p:nvSpPr>
          <p:cNvPr id="162" name="Google Shape;162;p27"/>
          <p:cNvSpPr txBox="1"/>
          <p:nvPr/>
        </p:nvSpPr>
        <p:spPr>
          <a:xfrm>
            <a:off x="922100" y="1838850"/>
            <a:ext cx="10134600" cy="1151100"/>
          </a:xfrm>
          <a:prstGeom prst="rect">
            <a:avLst/>
          </a:prstGeom>
          <a:noFill/>
          <a:ln>
            <a:noFill/>
          </a:ln>
        </p:spPr>
        <p:txBody>
          <a:bodyPr spcFirstLastPara="1" wrap="square" lIns="68575" tIns="68575" rIns="68575" bIns="68575" anchor="t" anchorCtr="0">
            <a:noAutofit/>
          </a:bodyPr>
          <a:lstStyle/>
          <a:p>
            <a:pPr marL="177800" lvl="0" indent="-38100" algn="l" rtl="0">
              <a:lnSpc>
                <a:spcPct val="150000"/>
              </a:lnSpc>
              <a:spcBef>
                <a:spcPts val="800"/>
              </a:spcBef>
              <a:spcAft>
                <a:spcPts val="0"/>
              </a:spcAft>
              <a:buNone/>
            </a:pPr>
            <a:r>
              <a:rPr lang="en-US" sz="3000" dirty="0">
                <a:solidFill>
                  <a:srgbClr val="EB008B"/>
                </a:solidFill>
                <a:highlight>
                  <a:srgbClr val="FFFFFF"/>
                </a:highlight>
                <a:latin typeface="Roboto Mono"/>
                <a:ea typeface="Roboto Mono"/>
                <a:cs typeface="Roboto Mono"/>
                <a:sym typeface="Roboto Mono"/>
              </a:rPr>
              <a:t>&lt;h1</a:t>
            </a: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2B3990"/>
                </a:solidFill>
                <a:highlight>
                  <a:srgbClr val="FFFFFF"/>
                </a:highlight>
                <a:latin typeface="Roboto Mono"/>
                <a:ea typeface="Roboto Mono"/>
                <a:cs typeface="Roboto Mono"/>
                <a:sym typeface="Roboto Mono"/>
              </a:rPr>
              <a:t>class</a:t>
            </a:r>
            <a:r>
              <a:rPr lang="en-US" sz="3000" dirty="0">
                <a:solidFill>
                  <a:srgbClr val="000000"/>
                </a:solidFill>
                <a:highlight>
                  <a:srgbClr val="FFFFFF"/>
                </a:highlight>
                <a:latin typeface="Roboto Mono"/>
                <a:ea typeface="Roboto Mono"/>
                <a:cs typeface="Roboto Mono"/>
                <a:sym typeface="Roboto Mono"/>
              </a:rPr>
              <a:t>=</a:t>
            </a:r>
            <a:r>
              <a:rPr lang="en-US" sz="3000" dirty="0">
                <a:solidFill>
                  <a:srgbClr val="008000"/>
                </a:solidFill>
                <a:highlight>
                  <a:srgbClr val="FFFFFF"/>
                </a:highlight>
                <a:latin typeface="Roboto Mono"/>
                <a:ea typeface="Roboto Mono"/>
                <a:cs typeface="Roboto Mono"/>
                <a:sym typeface="Roboto Mono"/>
              </a:rPr>
              <a:t>"</a:t>
            </a:r>
            <a:r>
              <a:rPr lang="en-US" sz="3000" dirty="0" err="1">
                <a:solidFill>
                  <a:srgbClr val="008000"/>
                </a:solidFill>
                <a:highlight>
                  <a:srgbClr val="FFFFFF"/>
                </a:highlight>
                <a:latin typeface="Roboto Mono"/>
                <a:ea typeface="Roboto Mono"/>
                <a:cs typeface="Roboto Mono"/>
                <a:sym typeface="Roboto Mono"/>
              </a:rPr>
              <a:t>mujnadpis</a:t>
            </a:r>
            <a:r>
              <a:rPr lang="en-US" sz="3000" dirty="0">
                <a:solidFill>
                  <a:srgbClr val="008000"/>
                </a:solidFill>
                <a:highlight>
                  <a:srgbClr val="FFFFFF"/>
                </a:highlight>
                <a:latin typeface="Roboto Mono"/>
                <a:ea typeface="Roboto Mono"/>
                <a:cs typeface="Roboto Mono"/>
                <a:sym typeface="Roboto Mono"/>
              </a:rPr>
              <a:t>"</a:t>
            </a:r>
            <a:r>
              <a:rPr lang="en-US" sz="3000" dirty="0">
                <a:solidFill>
                  <a:srgbClr val="EB008B"/>
                </a:solidFill>
                <a:highlight>
                  <a:srgbClr val="FFFFFF"/>
                </a:highlight>
                <a:latin typeface="Roboto Mono"/>
                <a:ea typeface="Roboto Mono"/>
                <a:cs typeface="Roboto Mono"/>
                <a:sym typeface="Roboto Mono"/>
              </a:rPr>
              <a:t>&gt;</a:t>
            </a:r>
            <a:r>
              <a:rPr lang="en-US" sz="3000" dirty="0" err="1">
                <a:highlight>
                  <a:srgbClr val="FFFFFF"/>
                </a:highlight>
                <a:latin typeface="Roboto Mono"/>
                <a:ea typeface="Roboto Mono"/>
                <a:cs typeface="Roboto Mono"/>
                <a:sym typeface="Roboto Mono"/>
              </a:rPr>
              <a:t>Nadpis</a:t>
            </a:r>
            <a:r>
              <a:rPr lang="en-US" sz="3000" dirty="0">
                <a:solidFill>
                  <a:srgbClr val="EB008B"/>
                </a:solidFill>
                <a:highlight>
                  <a:srgbClr val="FFFFFF"/>
                </a:highlight>
                <a:latin typeface="Roboto Mono"/>
                <a:ea typeface="Roboto Mono"/>
                <a:cs typeface="Roboto Mono"/>
                <a:sym typeface="Roboto Mono"/>
              </a:rPr>
              <a:t>&lt;/h1&gt;</a:t>
            </a:r>
            <a:endParaRPr sz="4800" dirty="0">
              <a:solidFill>
                <a:srgbClr val="EB008B"/>
              </a:solidFill>
              <a:highlight>
                <a:srgbClr val="FFFFFF"/>
              </a:highlight>
              <a:latin typeface="Roboto Mono"/>
              <a:ea typeface="Roboto Mono"/>
              <a:cs typeface="Roboto Mono"/>
              <a:sym typeface="Roboto Mono"/>
            </a:endParaRPr>
          </a:p>
        </p:txBody>
      </p:sp>
      <p:cxnSp>
        <p:nvCxnSpPr>
          <p:cNvPr id="163" name="Google Shape;163;p27"/>
          <p:cNvCxnSpPr/>
          <p:nvPr/>
        </p:nvCxnSpPr>
        <p:spPr>
          <a:xfrm>
            <a:off x="627000" y="3458738"/>
            <a:ext cx="0" cy="2802600"/>
          </a:xfrm>
          <a:prstGeom prst="straightConnector1">
            <a:avLst/>
          </a:prstGeom>
          <a:noFill/>
          <a:ln w="19050" cap="flat" cmpd="sng">
            <a:solidFill>
              <a:srgbClr val="CCCCCC"/>
            </a:solidFill>
            <a:prstDash val="solid"/>
            <a:round/>
            <a:headEnd type="none" w="med" len="med"/>
            <a:tailEnd type="none" w="med" len="med"/>
          </a:ln>
        </p:spPr>
      </p:cxnSp>
      <p:sp>
        <p:nvSpPr>
          <p:cNvPr id="164" name="Google Shape;164;p27"/>
          <p:cNvSpPr txBox="1"/>
          <p:nvPr/>
        </p:nvSpPr>
        <p:spPr>
          <a:xfrm rot="-5400000">
            <a:off x="34350" y="34779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165" name="Google Shape;165;p27"/>
          <p:cNvSpPr txBox="1"/>
          <p:nvPr/>
        </p:nvSpPr>
        <p:spPr>
          <a:xfrm>
            <a:off x="922100" y="3508150"/>
            <a:ext cx="10134600" cy="2534700"/>
          </a:xfrm>
          <a:prstGeom prst="rect">
            <a:avLst/>
          </a:prstGeom>
          <a:noFill/>
          <a:ln>
            <a:noFill/>
          </a:ln>
        </p:spPr>
        <p:txBody>
          <a:bodyPr spcFirstLastPara="1" wrap="square" lIns="68575" tIns="68575" rIns="68575" bIns="68575" anchor="t" anchorCtr="0">
            <a:noAutofit/>
          </a:bodyPr>
          <a:lstStyle/>
          <a:p>
            <a:pPr marL="177800" lvl="0" indent="-38100" algn="l" rtl="0">
              <a:lnSpc>
                <a:spcPct val="100000"/>
              </a:lnSpc>
              <a:spcBef>
                <a:spcPts val="800"/>
              </a:spcBef>
              <a:spcAft>
                <a:spcPts val="0"/>
              </a:spcAft>
              <a:buNone/>
            </a:pPr>
            <a:r>
              <a:rPr lang="en-US" sz="3000">
                <a:solidFill>
                  <a:schemeClr val="accent1"/>
                </a:solidFill>
                <a:latin typeface="Roboto Mono"/>
                <a:ea typeface="Roboto Mono"/>
                <a:cs typeface="Roboto Mono"/>
                <a:sym typeface="Roboto Mono"/>
              </a:rPr>
              <a:t>.mujnadpis </a:t>
            </a:r>
            <a:r>
              <a:rPr lang="en-US" sz="3000">
                <a:solidFill>
                  <a:schemeClr val="dk1"/>
                </a:solidFill>
                <a:latin typeface="Roboto Mono"/>
                <a:ea typeface="Roboto Mono"/>
                <a:cs typeface="Roboto Mono"/>
                <a:sym typeface="Roboto Mono"/>
              </a:rPr>
              <a:t>{</a:t>
            </a:r>
            <a:endParaRPr sz="3000">
              <a:solidFill>
                <a:schemeClr val="dk1"/>
              </a:solidFill>
              <a:latin typeface="Roboto Mono"/>
              <a:ea typeface="Roboto Mono"/>
              <a:cs typeface="Roboto Mono"/>
              <a:sym typeface="Roboto Mono"/>
            </a:endParaRPr>
          </a:p>
          <a:p>
            <a:pPr marL="635000" lvl="0" indent="-38100" algn="l" rtl="0">
              <a:lnSpc>
                <a:spcPct val="100000"/>
              </a:lnSpc>
              <a:spcBef>
                <a:spcPts val="800"/>
              </a:spcBef>
              <a:spcAft>
                <a:spcPts val="0"/>
              </a:spcAft>
              <a:buNone/>
            </a:pPr>
            <a:r>
              <a:rPr lang="en-US" sz="3000">
                <a:solidFill>
                  <a:srgbClr val="0000FF"/>
                </a:solidFill>
                <a:latin typeface="Roboto Mono"/>
                <a:ea typeface="Roboto Mono"/>
                <a:cs typeface="Roboto Mono"/>
                <a:sym typeface="Roboto Mono"/>
              </a:rPr>
              <a:t>color</a:t>
            </a:r>
            <a:r>
              <a:rPr lang="en-US" sz="3000">
                <a:solidFill>
                  <a:schemeClr val="dk1"/>
                </a:solidFill>
                <a:latin typeface="Roboto Mono"/>
                <a:ea typeface="Roboto Mono"/>
                <a:cs typeface="Roboto Mono"/>
                <a:sym typeface="Roboto Mono"/>
              </a:rPr>
              <a:t>: red;</a:t>
            </a:r>
            <a:endParaRPr sz="3000">
              <a:solidFill>
                <a:schemeClr val="dk1"/>
              </a:solidFill>
              <a:latin typeface="Roboto Mono"/>
              <a:ea typeface="Roboto Mono"/>
              <a:cs typeface="Roboto Mono"/>
              <a:sym typeface="Roboto Mono"/>
            </a:endParaRPr>
          </a:p>
          <a:p>
            <a:pPr marL="635000" lvl="0" indent="-38100" algn="l" rtl="0">
              <a:lnSpc>
                <a:spcPct val="100000"/>
              </a:lnSpc>
              <a:spcBef>
                <a:spcPts val="800"/>
              </a:spcBef>
              <a:spcAft>
                <a:spcPts val="0"/>
              </a:spcAft>
              <a:buNone/>
            </a:pPr>
            <a:r>
              <a:rPr lang="en-US" sz="3000">
                <a:solidFill>
                  <a:srgbClr val="0000FF"/>
                </a:solidFill>
                <a:latin typeface="Roboto Mono"/>
                <a:ea typeface="Roboto Mono"/>
                <a:cs typeface="Roboto Mono"/>
                <a:sym typeface="Roboto Mono"/>
              </a:rPr>
              <a:t>background-color</a:t>
            </a:r>
            <a:r>
              <a:rPr lang="en-US" sz="3000">
                <a:solidFill>
                  <a:schemeClr val="dk1"/>
                </a:solidFill>
                <a:latin typeface="Roboto Mono"/>
                <a:ea typeface="Roboto Mono"/>
                <a:cs typeface="Roboto Mono"/>
                <a:sym typeface="Roboto Mono"/>
              </a:rPr>
              <a:t>: yellow;</a:t>
            </a:r>
            <a:endParaRPr sz="3000">
              <a:solidFill>
                <a:schemeClr val="dk1"/>
              </a:solidFill>
              <a:highlight>
                <a:schemeClr val="lt1"/>
              </a:highlight>
              <a:latin typeface="Roboto Mono"/>
              <a:ea typeface="Roboto Mono"/>
              <a:cs typeface="Roboto Mono"/>
              <a:sym typeface="Roboto Mono"/>
            </a:endParaRPr>
          </a:p>
          <a:p>
            <a:pPr marL="0" lvl="0" indent="0" algn="l" rtl="0">
              <a:lnSpc>
                <a:spcPct val="100000"/>
              </a:lnSpc>
              <a:spcBef>
                <a:spcPts val="800"/>
              </a:spcBef>
              <a:spcAft>
                <a:spcPts val="0"/>
              </a:spcAft>
              <a:buClr>
                <a:schemeClr val="dk1"/>
              </a:buClr>
              <a:buSzPts val="1100"/>
              <a:buFont typeface="Arial"/>
              <a:buNone/>
            </a:pPr>
            <a:r>
              <a:rPr lang="en-US" sz="3000">
                <a:solidFill>
                  <a:schemeClr val="dk1"/>
                </a:solidFill>
                <a:latin typeface="Roboto Mono"/>
                <a:ea typeface="Roboto Mono"/>
                <a:cs typeface="Roboto Mono"/>
                <a:sym typeface="Roboto Mono"/>
              </a:rPr>
              <a:t>}</a:t>
            </a:r>
            <a:endParaRPr sz="3000">
              <a:solidFill>
                <a:srgbClr val="EB008B"/>
              </a:solidFill>
              <a:highlight>
                <a:srgbClr val="FFFFFF"/>
              </a:highlight>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dirty="0" err="1"/>
              <a:t>vše</a:t>
            </a:r>
            <a:r>
              <a:rPr lang="en-US" dirty="0"/>
              <a:t> </a:t>
            </a:r>
            <a:r>
              <a:rPr lang="en-US" dirty="0" err="1"/>
              <a:t>na</a:t>
            </a:r>
            <a:r>
              <a:rPr lang="en-US" dirty="0"/>
              <a:t> </a:t>
            </a:r>
            <a:r>
              <a:rPr lang="en-US" dirty="0" err="1"/>
              <a:t>stránce</a:t>
            </a:r>
            <a:r>
              <a:rPr lang="en-US" dirty="0"/>
              <a:t> je </a:t>
            </a:r>
            <a:r>
              <a:rPr lang="en-US" dirty="0" err="1"/>
              <a:t>hranaté</a:t>
            </a:r>
            <a:r>
              <a:rPr lang="en-US" dirty="0"/>
              <a:t> / </a:t>
            </a:r>
            <a:r>
              <a:rPr lang="en-US" dirty="0" err="1"/>
              <a:t>obdélník</a:t>
            </a:r>
            <a:r>
              <a:rPr lang="en-US" dirty="0"/>
              <a:t> / box</a:t>
            </a:r>
            <a:endParaRPr dirty="0"/>
          </a:p>
          <a:p>
            <a:pPr lvl="0">
              <a:lnSpc>
                <a:spcPct val="115000"/>
              </a:lnSpc>
              <a:spcBef>
                <a:spcPts val="0"/>
              </a:spcBef>
            </a:pPr>
            <a:r>
              <a:rPr lang="en-US" dirty="0" err="1"/>
              <a:t>lze</a:t>
            </a:r>
            <a:r>
              <a:rPr lang="en-US" dirty="0"/>
              <a:t> </a:t>
            </a:r>
            <a:r>
              <a:rPr lang="en-US" dirty="0" err="1"/>
              <a:t>vidět</a:t>
            </a:r>
            <a:r>
              <a:rPr lang="en-US" dirty="0"/>
              <a:t> v </a:t>
            </a:r>
            <a:r>
              <a:rPr lang="en-US" dirty="0" err="1"/>
              <a:t>DevTools</a:t>
            </a:r>
            <a:r>
              <a:rPr lang="cs-CZ" dirty="0"/>
              <a:t> </a:t>
            </a:r>
            <a:r>
              <a:rPr lang="cs-CZ" dirty="0">
                <a:solidFill>
                  <a:schemeClr val="bg1">
                    <a:lumMod val="50000"/>
                  </a:schemeClr>
                </a:solidFill>
              </a:rPr>
              <a:t>- např. www.vuejs.org</a:t>
            </a:r>
            <a:endParaRPr dirty="0"/>
          </a:p>
          <a:p>
            <a:pPr marL="914400" lvl="1" indent="-381000" algn="l" rtl="0">
              <a:lnSpc>
                <a:spcPct val="115000"/>
              </a:lnSpc>
              <a:spcBef>
                <a:spcPts val="0"/>
              </a:spcBef>
              <a:spcAft>
                <a:spcPts val="0"/>
              </a:spcAft>
              <a:buSzPts val="2400"/>
              <a:buChar char="•"/>
            </a:pPr>
            <a:r>
              <a:rPr lang="en-US" dirty="0" err="1"/>
              <a:t>otevřít</a:t>
            </a:r>
            <a:r>
              <a:rPr lang="en-US" dirty="0"/>
              <a:t> </a:t>
            </a:r>
            <a:r>
              <a:rPr lang="en-US" dirty="0" err="1"/>
              <a:t>pomocí</a:t>
            </a:r>
            <a:r>
              <a:rPr lang="en-US" dirty="0"/>
              <a:t> F12 </a:t>
            </a:r>
            <a:r>
              <a:rPr lang="en-US" dirty="0" err="1"/>
              <a:t>nebo</a:t>
            </a:r>
            <a:r>
              <a:rPr lang="en-US" dirty="0"/>
              <a:t> </a:t>
            </a:r>
            <a:r>
              <a:rPr lang="cs-CZ" dirty="0" err="1">
                <a:solidFill>
                  <a:srgbClr val="00B0F0"/>
                </a:solidFill>
              </a:rPr>
              <a:t>P</a:t>
            </a:r>
            <a:r>
              <a:rPr lang="en-US" dirty="0" err="1">
                <a:solidFill>
                  <a:srgbClr val="00B0F0"/>
                </a:solidFill>
              </a:rPr>
              <a:t>ravý</a:t>
            </a:r>
            <a:r>
              <a:rPr lang="en-US" dirty="0">
                <a:solidFill>
                  <a:srgbClr val="00B0F0"/>
                </a:solidFill>
              </a:rPr>
              <a:t> </a:t>
            </a:r>
            <a:r>
              <a:rPr lang="en-US" dirty="0" err="1">
                <a:solidFill>
                  <a:srgbClr val="00B0F0"/>
                </a:solidFill>
              </a:rPr>
              <a:t>klik</a:t>
            </a:r>
            <a:r>
              <a:rPr lang="en-US" dirty="0">
                <a:solidFill>
                  <a:srgbClr val="00B0F0"/>
                </a:solidFill>
              </a:rPr>
              <a:t> + </a:t>
            </a:r>
            <a:r>
              <a:rPr lang="en-US" dirty="0" err="1">
                <a:solidFill>
                  <a:srgbClr val="00B0F0"/>
                </a:solidFill>
              </a:rPr>
              <a:t>Prozkoumat</a:t>
            </a:r>
            <a:r>
              <a:rPr lang="en-US" dirty="0">
                <a:solidFill>
                  <a:srgbClr val="00B0F0"/>
                </a:solidFill>
              </a:rPr>
              <a:t> </a:t>
            </a:r>
            <a:r>
              <a:rPr lang="en-US" dirty="0" err="1">
                <a:solidFill>
                  <a:srgbClr val="00B0F0"/>
                </a:solidFill>
              </a:rPr>
              <a:t>prvek</a:t>
            </a:r>
            <a:endParaRPr dirty="0">
              <a:solidFill>
                <a:srgbClr val="00B0F0"/>
              </a:solidFill>
            </a:endParaRPr>
          </a:p>
          <a:p>
            <a:pPr marL="0" lvl="0" indent="0" algn="l" rtl="0">
              <a:lnSpc>
                <a:spcPct val="115000"/>
              </a:lnSpc>
              <a:spcBef>
                <a:spcPts val="1000"/>
              </a:spcBef>
              <a:spcAft>
                <a:spcPts val="0"/>
              </a:spcAft>
              <a:buNone/>
            </a:pPr>
            <a:endParaRPr dirty="0"/>
          </a:p>
          <a:p>
            <a:pPr marL="0" lvl="0" indent="0" algn="l" rtl="0">
              <a:lnSpc>
                <a:spcPct val="115000"/>
              </a:lnSpc>
              <a:spcBef>
                <a:spcPts val="1000"/>
              </a:spcBef>
              <a:spcAft>
                <a:spcPts val="0"/>
              </a:spcAft>
              <a:buNone/>
            </a:pPr>
            <a:r>
              <a:rPr lang="en-US" b="1" dirty="0"/>
              <a:t>Box model =</a:t>
            </a:r>
            <a:endParaRPr b="1" dirty="0"/>
          </a:p>
          <a:p>
            <a:pPr marL="457200" lvl="0" indent="-406400" algn="l" rtl="0">
              <a:lnSpc>
                <a:spcPct val="115000"/>
              </a:lnSpc>
              <a:spcBef>
                <a:spcPts val="1000"/>
              </a:spcBef>
              <a:spcAft>
                <a:spcPts val="0"/>
              </a:spcAft>
              <a:buSzPts val="2800"/>
              <a:buChar char="•"/>
            </a:pPr>
            <a:r>
              <a:rPr lang="en-US" dirty="0" err="1"/>
              <a:t>souhrnný</a:t>
            </a:r>
            <a:r>
              <a:rPr lang="en-US" dirty="0"/>
              <a:t> </a:t>
            </a:r>
            <a:r>
              <a:rPr lang="en-US" dirty="0" err="1"/>
              <a:t>název</a:t>
            </a:r>
            <a:r>
              <a:rPr lang="en-US" dirty="0"/>
              <a:t> pro </a:t>
            </a:r>
            <a:r>
              <a:rPr lang="en-US" dirty="0" err="1"/>
              <a:t>skupinu</a:t>
            </a:r>
            <a:r>
              <a:rPr lang="en-US" dirty="0"/>
              <a:t> </a:t>
            </a:r>
            <a:r>
              <a:rPr lang="en-US" dirty="0" err="1"/>
              <a:t>vlastností</a:t>
            </a:r>
            <a:r>
              <a:rPr lang="en-US" dirty="0"/>
              <a:t>, </a:t>
            </a:r>
            <a:r>
              <a:rPr lang="en-US" dirty="0" err="1"/>
              <a:t>která</a:t>
            </a:r>
            <a:r>
              <a:rPr lang="en-US" dirty="0"/>
              <a:t> </a:t>
            </a:r>
            <a:r>
              <a:rPr lang="en-US" dirty="0" err="1"/>
              <a:t>ovlivňuje</a:t>
            </a:r>
            <a:r>
              <a:rPr lang="en-US" dirty="0"/>
              <a:t> </a:t>
            </a:r>
            <a:r>
              <a:rPr lang="en-US" dirty="0" err="1"/>
              <a:t>vzhled</a:t>
            </a:r>
            <a:r>
              <a:rPr lang="en-US" dirty="0"/>
              <a:t> a </a:t>
            </a:r>
            <a:r>
              <a:rPr lang="en-US" dirty="0" err="1"/>
              <a:t>chování</a:t>
            </a:r>
            <a:r>
              <a:rPr lang="en-US" dirty="0"/>
              <a:t> </a:t>
            </a:r>
            <a:r>
              <a:rPr lang="en-US" dirty="0" err="1"/>
              <a:t>tohoto</a:t>
            </a:r>
            <a:r>
              <a:rPr lang="en-US" dirty="0"/>
              <a:t> </a:t>
            </a:r>
            <a:r>
              <a:rPr lang="en-US" dirty="0" err="1"/>
              <a:t>obdélníku</a:t>
            </a:r>
            <a:endParaRPr dirty="0"/>
          </a:p>
        </p:txBody>
      </p:sp>
      <p:sp>
        <p:nvSpPr>
          <p:cNvPr id="176" name="Google Shape;176;p29"/>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Box model</a:t>
            </a:r>
            <a:endParaRPr/>
          </a:p>
        </p:txBody>
      </p:sp>
    </p:spTree>
    <p:extLst>
      <p:ext uri="{BB962C8B-B14F-4D97-AF65-F5344CB8AC3E}">
        <p14:creationId xmlns:p14="http://schemas.microsoft.com/office/powerpoint/2010/main" val="364313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Border - rámeček</a:t>
            </a:r>
            <a:endParaRPr/>
          </a:p>
        </p:txBody>
      </p:sp>
      <p:sp>
        <p:nvSpPr>
          <p:cNvPr id="182" name="Google Shape;182;p30"/>
          <p:cNvSpPr txBox="1"/>
          <p:nvPr/>
        </p:nvSpPr>
        <p:spPr>
          <a:xfrm>
            <a:off x="1052325" y="1777475"/>
            <a:ext cx="7608900" cy="44373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dirty="0">
                <a:solidFill>
                  <a:srgbClr val="EB008B"/>
                </a:solidFill>
                <a:latin typeface="Roboto Mono"/>
                <a:ea typeface="Roboto Mono"/>
                <a:cs typeface="Roboto Mono"/>
                <a:sym typeface="Roboto Mono"/>
              </a:rPr>
              <a:t>h1</a:t>
            </a:r>
            <a:r>
              <a:rPr lang="en-US" sz="3000" dirty="0">
                <a:solidFill>
                  <a:srgbClr val="000000"/>
                </a:solidFill>
                <a:highlight>
                  <a:srgbClr val="FFFFFF"/>
                </a:highlight>
                <a:latin typeface="Roboto Mono"/>
                <a:ea typeface="Roboto Mono"/>
                <a:cs typeface="Roboto Mono"/>
                <a:sym typeface="Roboto Mono"/>
              </a:rPr>
              <a:t> {</a:t>
            </a:r>
            <a:br>
              <a:rPr lang="en-US" sz="3000" dirty="0">
                <a:solidFill>
                  <a:srgbClr val="000000"/>
                </a:solidFill>
                <a:highlight>
                  <a:srgbClr val="FFFFFF"/>
                </a:highlight>
                <a:latin typeface="Roboto Mono"/>
                <a:ea typeface="Roboto Mono"/>
                <a:cs typeface="Roboto Mono"/>
                <a:sym typeface="Roboto Mono"/>
              </a:rPr>
            </a:b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border-width</a:t>
            </a:r>
            <a:r>
              <a:rPr lang="en-US" sz="3000" dirty="0">
                <a:solidFill>
                  <a:srgbClr val="000000"/>
                </a:solidFill>
                <a:highlight>
                  <a:srgbClr val="FFFFFF"/>
                </a:highlight>
                <a:latin typeface="Roboto Mono"/>
                <a:ea typeface="Roboto Mono"/>
                <a:cs typeface="Roboto Mono"/>
                <a:sym typeface="Roboto Mono"/>
              </a:rPr>
              <a:t>: </a:t>
            </a:r>
            <a:r>
              <a:rPr lang="en-US" sz="3000" dirty="0">
                <a:latin typeface="Roboto Mono"/>
                <a:ea typeface="Roboto Mono"/>
                <a:cs typeface="Roboto Mono"/>
                <a:sym typeface="Roboto Mono"/>
              </a:rPr>
              <a:t>2px</a:t>
            </a:r>
            <a:r>
              <a:rPr lang="en-US" sz="3000" dirty="0">
                <a:solidFill>
                  <a:srgbClr val="000000"/>
                </a:solidFill>
                <a:highlight>
                  <a:srgbClr val="FFFFFF"/>
                </a:highlight>
                <a:latin typeface="Roboto Mono"/>
                <a:ea typeface="Roboto Mono"/>
                <a:cs typeface="Roboto Mono"/>
                <a:sym typeface="Roboto Mono"/>
              </a:rPr>
              <a:t>;</a:t>
            </a:r>
            <a:br>
              <a:rPr lang="en-US" sz="3000" dirty="0">
                <a:solidFill>
                  <a:srgbClr val="000000"/>
                </a:solidFill>
                <a:highlight>
                  <a:srgbClr val="FFFFFF"/>
                </a:highlight>
                <a:latin typeface="Roboto Mono"/>
                <a:ea typeface="Roboto Mono"/>
                <a:cs typeface="Roboto Mono"/>
                <a:sym typeface="Roboto Mono"/>
              </a:rPr>
            </a:b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border-style</a:t>
            </a:r>
            <a:r>
              <a:rPr lang="en-US" sz="3000" dirty="0">
                <a:solidFill>
                  <a:srgbClr val="000000"/>
                </a:solidFill>
                <a:highlight>
                  <a:srgbClr val="FFFFFF"/>
                </a:highlight>
                <a:latin typeface="Roboto Mono"/>
                <a:ea typeface="Roboto Mono"/>
                <a:cs typeface="Roboto Mono"/>
                <a:sym typeface="Roboto Mono"/>
              </a:rPr>
              <a:t>: solid;</a:t>
            </a:r>
            <a:br>
              <a:rPr lang="en-US" sz="3000" dirty="0">
                <a:solidFill>
                  <a:srgbClr val="000000"/>
                </a:solidFill>
                <a:highlight>
                  <a:srgbClr val="FFFFFF"/>
                </a:highlight>
                <a:latin typeface="Roboto Mono"/>
                <a:ea typeface="Roboto Mono"/>
                <a:cs typeface="Roboto Mono"/>
                <a:sym typeface="Roboto Mono"/>
              </a:rPr>
            </a:b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border-color</a:t>
            </a:r>
            <a:r>
              <a:rPr lang="en-US" sz="3000" dirty="0">
                <a:solidFill>
                  <a:srgbClr val="000000"/>
                </a:solidFill>
                <a:highlight>
                  <a:srgbClr val="FFFFFF"/>
                </a:highlight>
                <a:latin typeface="Roboto Mono"/>
                <a:ea typeface="Roboto Mono"/>
                <a:cs typeface="Roboto Mono"/>
                <a:sym typeface="Roboto Mono"/>
              </a:rPr>
              <a:t>: black;</a:t>
            </a:r>
            <a:br>
              <a:rPr lang="en-US" sz="3000" dirty="0">
                <a:solidFill>
                  <a:srgbClr val="000000"/>
                </a:solidFill>
                <a:highlight>
                  <a:srgbClr val="FFFFFF"/>
                </a:highlight>
                <a:latin typeface="Roboto Mono"/>
                <a:ea typeface="Roboto Mono"/>
                <a:cs typeface="Roboto Mono"/>
                <a:sym typeface="Roboto Mono"/>
              </a:rPr>
            </a:br>
            <a:r>
              <a:rPr lang="en-US" sz="3000" dirty="0">
                <a:solidFill>
                  <a:srgbClr val="000000"/>
                </a:solidFill>
                <a:highlight>
                  <a:srgbClr val="FFFFFF"/>
                </a:highlight>
                <a:latin typeface="Roboto Mono"/>
                <a:ea typeface="Roboto Mono"/>
                <a:cs typeface="Roboto Mono"/>
                <a:sym typeface="Roboto Mono"/>
              </a:rPr>
              <a:t>}</a:t>
            </a:r>
            <a:br>
              <a:rPr lang="en-US" sz="3000" dirty="0">
                <a:solidFill>
                  <a:srgbClr val="000000"/>
                </a:solidFill>
                <a:highlight>
                  <a:srgbClr val="FFFFFF"/>
                </a:highlight>
                <a:latin typeface="Roboto Mono"/>
                <a:ea typeface="Roboto Mono"/>
                <a:cs typeface="Roboto Mono"/>
                <a:sym typeface="Roboto Mono"/>
              </a:rPr>
            </a:br>
            <a:endParaRPr sz="3000" dirty="0">
              <a:solidFill>
                <a:srgbClr val="000080"/>
              </a:solidFill>
              <a:latin typeface="Roboto Mono"/>
              <a:ea typeface="Roboto Mono"/>
              <a:cs typeface="Roboto Mono"/>
              <a:sym typeface="Roboto Mono"/>
            </a:endParaRPr>
          </a:p>
          <a:p>
            <a:pPr marL="0" lvl="0" indent="0" algn="l" rtl="0">
              <a:lnSpc>
                <a:spcPct val="115000"/>
              </a:lnSpc>
              <a:spcBef>
                <a:spcPts val="800"/>
              </a:spcBef>
              <a:spcAft>
                <a:spcPts val="0"/>
              </a:spcAft>
              <a:buNone/>
            </a:pPr>
            <a:r>
              <a:rPr lang="en-US" sz="3000" dirty="0">
                <a:solidFill>
                  <a:srgbClr val="EB008B"/>
                </a:solidFill>
                <a:latin typeface="Roboto Mono"/>
                <a:ea typeface="Roboto Mono"/>
                <a:cs typeface="Roboto Mono"/>
                <a:sym typeface="Roboto Mono"/>
              </a:rPr>
              <a:t>h1</a:t>
            </a:r>
            <a:r>
              <a:rPr lang="en-US" sz="3000" dirty="0">
                <a:solidFill>
                  <a:srgbClr val="000000"/>
                </a:solidFill>
                <a:highlight>
                  <a:srgbClr val="FFFFFF"/>
                </a:highlight>
                <a:latin typeface="Roboto Mono"/>
                <a:ea typeface="Roboto Mono"/>
                <a:cs typeface="Roboto Mono"/>
                <a:sym typeface="Roboto Mono"/>
              </a:rPr>
              <a:t> { </a:t>
            </a:r>
            <a:r>
              <a:rPr lang="en-US" sz="3000" dirty="0">
                <a:solidFill>
                  <a:srgbClr val="0000FF"/>
                </a:solidFill>
                <a:latin typeface="Roboto Mono"/>
                <a:ea typeface="Roboto Mono"/>
                <a:cs typeface="Roboto Mono"/>
                <a:sym typeface="Roboto Mono"/>
              </a:rPr>
              <a:t>border</a:t>
            </a:r>
            <a:r>
              <a:rPr lang="en-US" sz="3000" dirty="0">
                <a:solidFill>
                  <a:srgbClr val="000000"/>
                </a:solidFill>
                <a:highlight>
                  <a:srgbClr val="FFFFFF"/>
                </a:highlight>
                <a:latin typeface="Roboto Mono"/>
                <a:ea typeface="Roboto Mono"/>
                <a:cs typeface="Roboto Mono"/>
                <a:sym typeface="Roboto Mono"/>
              </a:rPr>
              <a:t>: </a:t>
            </a:r>
            <a:r>
              <a:rPr lang="en-US" sz="3000" dirty="0">
                <a:latin typeface="Roboto Mono"/>
                <a:ea typeface="Roboto Mono"/>
                <a:cs typeface="Roboto Mono"/>
                <a:sym typeface="Roboto Mono"/>
              </a:rPr>
              <a:t>2px</a:t>
            </a:r>
            <a:r>
              <a:rPr lang="en-US" sz="3000" dirty="0">
                <a:solidFill>
                  <a:srgbClr val="000000"/>
                </a:solidFill>
                <a:highlight>
                  <a:srgbClr val="FFFFFF"/>
                </a:highlight>
                <a:latin typeface="Roboto Mono"/>
                <a:ea typeface="Roboto Mono"/>
                <a:cs typeface="Roboto Mono"/>
                <a:sym typeface="Roboto Mono"/>
              </a:rPr>
              <a:t> solid black; }</a:t>
            </a:r>
            <a:endParaRPr sz="3000" dirty="0">
              <a:solidFill>
                <a:srgbClr val="000000"/>
              </a:solidFill>
              <a:highlight>
                <a:srgbClr val="FFFFFF"/>
              </a:highlight>
              <a:latin typeface="Roboto Mono"/>
              <a:ea typeface="Roboto Mono"/>
              <a:cs typeface="Roboto Mono"/>
              <a:sym typeface="Roboto Mono"/>
            </a:endParaRPr>
          </a:p>
        </p:txBody>
      </p:sp>
      <p:cxnSp>
        <p:nvCxnSpPr>
          <p:cNvPr id="183" name="Google Shape;183;p30"/>
          <p:cNvCxnSpPr/>
          <p:nvPr/>
        </p:nvCxnSpPr>
        <p:spPr>
          <a:xfrm>
            <a:off x="941466" y="1873625"/>
            <a:ext cx="0" cy="3790500"/>
          </a:xfrm>
          <a:prstGeom prst="straightConnector1">
            <a:avLst/>
          </a:prstGeom>
          <a:noFill/>
          <a:ln w="19050" cap="flat" cmpd="sng">
            <a:solidFill>
              <a:srgbClr val="CCCCCC"/>
            </a:solidFill>
            <a:prstDash val="solid"/>
            <a:round/>
            <a:headEnd type="none" w="med" len="med"/>
            <a:tailEnd type="none" w="med" len="med"/>
          </a:ln>
        </p:spPr>
      </p:cxnSp>
      <p:sp>
        <p:nvSpPr>
          <p:cNvPr id="184" name="Google Shape;184;p30"/>
          <p:cNvSpPr txBox="1"/>
          <p:nvPr/>
        </p:nvSpPr>
        <p:spPr>
          <a:xfrm rot="-5400000">
            <a:off x="432816" y="18092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pic>
        <p:nvPicPr>
          <p:cNvPr id="185" name="Google Shape;185;p30" descr="box-model-border.png"/>
          <p:cNvPicPr preferRelativeResize="0"/>
          <p:nvPr/>
        </p:nvPicPr>
        <p:blipFill>
          <a:blip r:embed="rId3">
            <a:alphaModFix/>
          </a:blip>
          <a:stretch>
            <a:fillRect/>
          </a:stretch>
        </p:blipFill>
        <p:spPr>
          <a:xfrm>
            <a:off x="7551375" y="1007375"/>
            <a:ext cx="4322350" cy="3364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Border - rámeček</a:t>
            </a:r>
            <a:endParaRPr/>
          </a:p>
        </p:txBody>
      </p:sp>
      <p:sp>
        <p:nvSpPr>
          <p:cNvPr id="191" name="Google Shape;191;p31"/>
          <p:cNvSpPr txBox="1"/>
          <p:nvPr/>
        </p:nvSpPr>
        <p:spPr>
          <a:xfrm>
            <a:off x="1218375" y="1777475"/>
            <a:ext cx="9610500" cy="3454800"/>
          </a:xfrm>
          <a:prstGeom prst="rect">
            <a:avLst/>
          </a:prstGeom>
          <a:noFill/>
          <a:ln>
            <a:noFill/>
          </a:ln>
        </p:spPr>
        <p:txBody>
          <a:bodyPr spcFirstLastPara="1" wrap="square" lIns="68575" tIns="68575" rIns="68575" bIns="68575" anchor="t" anchorCtr="0">
            <a:noAutofit/>
          </a:bodyPr>
          <a:lstStyle/>
          <a:p>
            <a:pPr marL="0" lvl="0" indent="0" algn="l" rtl="0">
              <a:lnSpc>
                <a:spcPct val="150000"/>
              </a:lnSpc>
              <a:spcBef>
                <a:spcPts val="800"/>
              </a:spcBef>
              <a:spcAft>
                <a:spcPts val="0"/>
              </a:spcAft>
              <a:buNone/>
            </a:pPr>
            <a:r>
              <a:rPr lang="en-US" sz="3000" dirty="0">
                <a:solidFill>
                  <a:srgbClr val="0000FF"/>
                </a:solidFill>
                <a:latin typeface="Roboto Mono"/>
                <a:ea typeface="Roboto Mono"/>
                <a:cs typeface="Roboto Mono"/>
                <a:sym typeface="Roboto Mono"/>
              </a:rPr>
              <a:t>border-right</a:t>
            </a:r>
            <a:r>
              <a:rPr lang="en-US" sz="3000" dirty="0">
                <a:solidFill>
                  <a:srgbClr val="000000"/>
                </a:solidFill>
                <a:highlight>
                  <a:srgbClr val="FFFFFF"/>
                </a:highlight>
                <a:latin typeface="Roboto Mono"/>
                <a:ea typeface="Roboto Mono"/>
                <a:cs typeface="Roboto Mono"/>
                <a:sym typeface="Roboto Mono"/>
              </a:rPr>
              <a:t>: 	</a:t>
            </a:r>
            <a:r>
              <a:rPr lang="en-US" sz="3000" dirty="0">
                <a:latin typeface="Roboto Mono"/>
                <a:ea typeface="Roboto Mono"/>
                <a:cs typeface="Roboto Mono"/>
                <a:sym typeface="Roboto Mono"/>
              </a:rPr>
              <a:t>2px solid black</a:t>
            </a:r>
            <a:r>
              <a:rPr lang="en-US" sz="3000" dirty="0">
                <a:solidFill>
                  <a:srgbClr val="000000"/>
                </a:solidFill>
                <a:highlight>
                  <a:srgbClr val="FFFFFF"/>
                </a:highlight>
                <a:latin typeface="Roboto Mono"/>
                <a:ea typeface="Roboto Mono"/>
                <a:cs typeface="Roboto Mono"/>
                <a:sym typeface="Roboto Mono"/>
              </a:rPr>
              <a:t>;</a:t>
            </a:r>
            <a:br>
              <a:rPr lang="en-US" sz="3000" dirty="0">
                <a:solidFill>
                  <a:srgbClr val="000000"/>
                </a:solidFill>
                <a:highlight>
                  <a:srgbClr val="FFFFFF"/>
                </a:highlight>
                <a:latin typeface="Roboto Mono"/>
                <a:ea typeface="Roboto Mono"/>
                <a:cs typeface="Roboto Mono"/>
                <a:sym typeface="Roboto Mono"/>
              </a:rPr>
            </a:br>
            <a:r>
              <a:rPr lang="en-US" sz="3000" dirty="0">
                <a:solidFill>
                  <a:srgbClr val="0000FF"/>
                </a:solidFill>
                <a:latin typeface="Roboto Mono"/>
                <a:ea typeface="Roboto Mono"/>
                <a:cs typeface="Roboto Mono"/>
                <a:sym typeface="Roboto Mono"/>
              </a:rPr>
              <a:t>border-left</a:t>
            </a:r>
            <a:r>
              <a:rPr lang="en-US" sz="3000" dirty="0">
                <a:solidFill>
                  <a:srgbClr val="000000"/>
                </a:solidFill>
                <a:highlight>
                  <a:srgbClr val="FFFFFF"/>
                </a:highlight>
                <a:latin typeface="Roboto Mono"/>
                <a:ea typeface="Roboto Mono"/>
                <a:cs typeface="Roboto Mono"/>
                <a:sym typeface="Roboto Mono"/>
              </a:rPr>
              <a:t>: 	</a:t>
            </a:r>
            <a:r>
              <a:rPr lang="en-US" sz="3000" dirty="0">
                <a:highlight>
                  <a:srgbClr val="FFFFFF"/>
                </a:highlight>
                <a:latin typeface="Roboto Mono"/>
                <a:ea typeface="Roboto Mono"/>
                <a:cs typeface="Roboto Mono"/>
                <a:sym typeface="Roboto Mono"/>
              </a:rPr>
              <a:t>10px dotted red</a:t>
            </a:r>
            <a:r>
              <a:rPr lang="en-US" sz="3000" dirty="0">
                <a:solidFill>
                  <a:srgbClr val="000000"/>
                </a:solidFill>
                <a:highlight>
                  <a:srgbClr val="FFFFFF"/>
                </a:highlight>
                <a:latin typeface="Roboto Mono"/>
                <a:ea typeface="Roboto Mono"/>
                <a:cs typeface="Roboto Mono"/>
                <a:sym typeface="Roboto Mono"/>
              </a:rPr>
              <a:t>;</a:t>
            </a:r>
            <a:br>
              <a:rPr lang="en-US" sz="3000" dirty="0">
                <a:solidFill>
                  <a:srgbClr val="000000"/>
                </a:solidFill>
                <a:highlight>
                  <a:srgbClr val="FFFFFF"/>
                </a:highlight>
                <a:latin typeface="Roboto Mono"/>
                <a:ea typeface="Roboto Mono"/>
                <a:cs typeface="Roboto Mono"/>
                <a:sym typeface="Roboto Mono"/>
              </a:rPr>
            </a:br>
            <a:r>
              <a:rPr lang="en-US" sz="3000" dirty="0">
                <a:solidFill>
                  <a:srgbClr val="0000FF"/>
                </a:solidFill>
                <a:latin typeface="Roboto Mono"/>
                <a:ea typeface="Roboto Mono"/>
                <a:cs typeface="Roboto Mono"/>
                <a:sym typeface="Roboto Mono"/>
              </a:rPr>
              <a:t>border-top</a:t>
            </a:r>
            <a:r>
              <a:rPr lang="en-US" sz="3000" dirty="0">
                <a:solidFill>
                  <a:schemeClr val="dk1"/>
                </a:solidFill>
                <a:highlight>
                  <a:schemeClr val="lt1"/>
                </a:highlight>
                <a:latin typeface="Roboto Mono"/>
                <a:ea typeface="Roboto Mono"/>
                <a:cs typeface="Roboto Mono"/>
                <a:sym typeface="Roboto Mono"/>
              </a:rPr>
              <a:t>: 	7px dashed green;</a:t>
            </a:r>
            <a:br>
              <a:rPr lang="en-US" sz="3000" dirty="0">
                <a:solidFill>
                  <a:schemeClr val="dk1"/>
                </a:solidFill>
                <a:highlight>
                  <a:schemeClr val="lt1"/>
                </a:highlight>
                <a:latin typeface="Roboto Mono"/>
                <a:ea typeface="Roboto Mono"/>
                <a:cs typeface="Roboto Mono"/>
                <a:sym typeface="Roboto Mono"/>
              </a:rPr>
            </a:br>
            <a:r>
              <a:rPr lang="en-US" sz="3000" dirty="0">
                <a:solidFill>
                  <a:srgbClr val="0000FF"/>
                </a:solidFill>
                <a:latin typeface="Roboto Mono"/>
                <a:ea typeface="Roboto Mono"/>
                <a:cs typeface="Roboto Mono"/>
                <a:sym typeface="Roboto Mono"/>
              </a:rPr>
              <a:t>border-bottom</a:t>
            </a:r>
            <a:r>
              <a:rPr lang="en-US" sz="3000" dirty="0">
                <a:solidFill>
                  <a:schemeClr val="dk1"/>
                </a:solidFill>
                <a:highlight>
                  <a:schemeClr val="lt1"/>
                </a:highlight>
                <a:latin typeface="Roboto Mono"/>
                <a:ea typeface="Roboto Mono"/>
                <a:cs typeface="Roboto Mono"/>
                <a:sym typeface="Roboto Mono"/>
              </a:rPr>
              <a:t>:	4px double pink;</a:t>
            </a:r>
            <a:br>
              <a:rPr lang="en-US" sz="3000" dirty="0">
                <a:solidFill>
                  <a:schemeClr val="dk1"/>
                </a:solidFill>
                <a:highlight>
                  <a:schemeClr val="lt1"/>
                </a:highlight>
                <a:latin typeface="Roboto Mono"/>
                <a:ea typeface="Roboto Mono"/>
                <a:cs typeface="Roboto Mono"/>
                <a:sym typeface="Roboto Mono"/>
              </a:rPr>
            </a:br>
            <a:endParaRPr sz="3000" dirty="0">
              <a:solidFill>
                <a:srgbClr val="000000"/>
              </a:solidFill>
              <a:highlight>
                <a:srgbClr val="FFFFFF"/>
              </a:highlight>
              <a:latin typeface="Roboto Mono"/>
              <a:ea typeface="Roboto Mono"/>
              <a:cs typeface="Roboto Mono"/>
              <a:sym typeface="Roboto Mono"/>
            </a:endParaRPr>
          </a:p>
        </p:txBody>
      </p:sp>
      <p:cxnSp>
        <p:nvCxnSpPr>
          <p:cNvPr id="192" name="Google Shape;192;p31"/>
          <p:cNvCxnSpPr/>
          <p:nvPr/>
        </p:nvCxnSpPr>
        <p:spPr>
          <a:xfrm>
            <a:off x="941466" y="1873625"/>
            <a:ext cx="0" cy="2877900"/>
          </a:xfrm>
          <a:prstGeom prst="straightConnector1">
            <a:avLst/>
          </a:prstGeom>
          <a:noFill/>
          <a:ln w="19050" cap="flat" cmpd="sng">
            <a:solidFill>
              <a:srgbClr val="CCCCCC"/>
            </a:solidFill>
            <a:prstDash val="solid"/>
            <a:round/>
            <a:headEnd type="none" w="med" len="med"/>
            <a:tailEnd type="none" w="med" len="med"/>
          </a:ln>
        </p:spPr>
      </p:cxnSp>
      <p:sp>
        <p:nvSpPr>
          <p:cNvPr id="193" name="Google Shape;193;p31"/>
          <p:cNvSpPr txBox="1"/>
          <p:nvPr/>
        </p:nvSpPr>
        <p:spPr>
          <a:xfrm rot="-5400000">
            <a:off x="432816" y="18092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194" name="Google Shape;194;p31"/>
          <p:cNvSpPr txBox="1">
            <a:spLocks noGrp="1"/>
          </p:cNvSpPr>
          <p:nvPr>
            <p:ph type="body" idx="1"/>
          </p:nvPr>
        </p:nvSpPr>
        <p:spPr>
          <a:xfrm>
            <a:off x="964650" y="5367425"/>
            <a:ext cx="10134600" cy="9921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a:t>Lze </a:t>
            </a:r>
            <a:r>
              <a:rPr lang="en-US" dirty="0" err="1"/>
              <a:t>mít</a:t>
            </a:r>
            <a:r>
              <a:rPr lang="en-US" dirty="0"/>
              <a:t> </a:t>
            </a:r>
            <a:r>
              <a:rPr lang="en-US" dirty="0" err="1"/>
              <a:t>jiný</a:t>
            </a:r>
            <a:r>
              <a:rPr lang="en-US" dirty="0"/>
              <a:t> </a:t>
            </a:r>
            <a:r>
              <a:rPr lang="en-US" dirty="0" err="1"/>
              <a:t>rámeček</a:t>
            </a:r>
            <a:r>
              <a:rPr lang="en-US" dirty="0"/>
              <a:t> pro </a:t>
            </a:r>
            <a:r>
              <a:rPr lang="en-US" dirty="0" err="1"/>
              <a:t>každou</a:t>
            </a:r>
            <a:r>
              <a:rPr lang="en-US" dirty="0"/>
              <a:t> </a:t>
            </a:r>
            <a:r>
              <a:rPr lang="en-US" dirty="0" err="1"/>
              <a:t>stranu</a:t>
            </a:r>
            <a:r>
              <a:rPr lang="en-US" dirty="0"/>
              <a: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body" idx="1"/>
          </p:nvPr>
        </p:nvSpPr>
        <p:spPr>
          <a:xfrm>
            <a:off x="964660" y="1378151"/>
            <a:ext cx="10134600" cy="4409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US" sz="2400">
                <a:solidFill>
                  <a:srgbClr val="666666"/>
                </a:solidFill>
              </a:rPr>
              <a:t>Toto dílo je licencováno pod </a:t>
            </a:r>
            <a:endParaRPr sz="2400">
              <a:solidFill>
                <a:srgbClr val="666666"/>
              </a:solidFill>
            </a:endParaRPr>
          </a:p>
          <a:p>
            <a:pPr marL="0" lvl="0" indent="0" algn="ctr" rtl="0">
              <a:spcBef>
                <a:spcPts val="1000"/>
              </a:spcBef>
              <a:spcAft>
                <a:spcPts val="0"/>
              </a:spcAft>
              <a:buNone/>
            </a:pPr>
            <a:r>
              <a:rPr lang="en-US" sz="2400" u="sng">
                <a:solidFill>
                  <a:schemeClr val="hlink"/>
                </a:solidFill>
                <a:hlinkClick r:id="rId3"/>
              </a:rPr>
              <a:t>Creative Commons Attribution-NonCommercial-ShareAlike 4.0 International License</a:t>
            </a:r>
            <a:endParaRPr>
              <a:solidFill>
                <a:srgbClr val="666666"/>
              </a:solidFill>
            </a:endParaRPr>
          </a:p>
          <a:p>
            <a:pPr marL="0" lvl="0" indent="0" algn="ctr" rtl="0">
              <a:spcBef>
                <a:spcPts val="1000"/>
              </a:spcBef>
              <a:spcAft>
                <a:spcPts val="0"/>
              </a:spcAft>
              <a:buNone/>
            </a:pPr>
            <a:endParaRPr>
              <a:solidFill>
                <a:srgbClr val="666666"/>
              </a:solidFill>
            </a:endParaRPr>
          </a:p>
        </p:txBody>
      </p:sp>
      <p:sp>
        <p:nvSpPr>
          <p:cNvPr id="61" name="Google Shape;61;p15"/>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Použití materiálů</a:t>
            </a:r>
            <a:endParaRPr/>
          </a:p>
        </p:txBody>
      </p:sp>
      <p:pic>
        <p:nvPicPr>
          <p:cNvPr id="62" name="Google Shape;62;p15"/>
          <p:cNvPicPr preferRelativeResize="0"/>
          <p:nvPr/>
        </p:nvPicPr>
        <p:blipFill>
          <a:blip r:embed="rId4">
            <a:alphaModFix amt="29000"/>
          </a:blip>
          <a:stretch>
            <a:fillRect/>
          </a:stretch>
        </p:blipFill>
        <p:spPr>
          <a:xfrm>
            <a:off x="4490475" y="4229750"/>
            <a:ext cx="3211050" cy="759000"/>
          </a:xfrm>
          <a:prstGeom prst="rect">
            <a:avLst/>
          </a:prstGeom>
          <a:noFill/>
          <a:ln>
            <a:noFill/>
          </a:ln>
          <a:effectLst>
            <a:reflection stA="15000" endPos="30000" dist="38100" dir="5400000" fadeDir="5400012"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Zakulacení</a:t>
            </a:r>
            <a:r>
              <a:rPr lang="en-US" dirty="0"/>
              <a:t> </a:t>
            </a:r>
            <a:r>
              <a:rPr lang="en-US" dirty="0" err="1"/>
              <a:t>rohů</a:t>
            </a:r>
            <a:r>
              <a:rPr lang="en-US" dirty="0"/>
              <a:t> </a:t>
            </a:r>
            <a:r>
              <a:rPr lang="en-US" dirty="0" err="1"/>
              <a:t>rámečku</a:t>
            </a:r>
            <a:endParaRPr dirty="0"/>
          </a:p>
        </p:txBody>
      </p:sp>
      <p:sp>
        <p:nvSpPr>
          <p:cNvPr id="200" name="Google Shape;200;p32"/>
          <p:cNvSpPr txBox="1"/>
          <p:nvPr/>
        </p:nvSpPr>
        <p:spPr>
          <a:xfrm>
            <a:off x="1218375" y="1777475"/>
            <a:ext cx="6173769" cy="3454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cs-CZ" sz="2400" dirty="0">
                <a:solidFill>
                  <a:srgbClr val="EB008B"/>
                </a:solidFill>
                <a:latin typeface="Roboto Mono"/>
                <a:ea typeface="Roboto Mono"/>
                <a:cs typeface="Roboto Mono"/>
                <a:sym typeface="Roboto Mono"/>
              </a:rPr>
              <a:t>div1</a:t>
            </a:r>
            <a:r>
              <a:rPr lang="en-US" sz="2400" dirty="0">
                <a:highlight>
                  <a:srgbClr val="FFFFFF"/>
                </a:highlight>
                <a:latin typeface="Roboto Mono"/>
                <a:ea typeface="Roboto Mono"/>
                <a:cs typeface="Roboto Mono"/>
                <a:sym typeface="Roboto Mono"/>
              </a:rPr>
              <a:t> {</a:t>
            </a:r>
            <a:br>
              <a:rPr lang="en-US" sz="2400" dirty="0">
                <a:highlight>
                  <a:srgbClr val="FFFFFF"/>
                </a:highlight>
                <a:latin typeface="Roboto Mono"/>
                <a:ea typeface="Roboto Mono"/>
                <a:cs typeface="Roboto Mono"/>
                <a:sym typeface="Roboto Mono"/>
              </a:rPr>
            </a:br>
            <a:r>
              <a:rPr lang="en-US" sz="2400" dirty="0">
                <a:highlight>
                  <a:srgbClr val="FFFFFF"/>
                </a:highlight>
                <a:latin typeface="Roboto Mono"/>
                <a:ea typeface="Roboto Mono"/>
                <a:cs typeface="Roboto Mono"/>
                <a:sym typeface="Roboto Mono"/>
              </a:rPr>
              <a:t>    </a:t>
            </a:r>
            <a:r>
              <a:rPr lang="en-US" sz="2400" dirty="0">
                <a:solidFill>
                  <a:srgbClr val="0000FF"/>
                </a:solidFill>
                <a:latin typeface="Roboto Mono"/>
                <a:ea typeface="Roboto Mono"/>
                <a:cs typeface="Roboto Mono"/>
                <a:sym typeface="Roboto Mono"/>
              </a:rPr>
              <a:t>border-radius</a:t>
            </a:r>
            <a:r>
              <a:rPr lang="en-US" sz="2400" dirty="0">
                <a:highlight>
                  <a:srgbClr val="FFFFFF"/>
                </a:highlight>
                <a:latin typeface="Roboto Mono"/>
                <a:ea typeface="Roboto Mono"/>
                <a:cs typeface="Roboto Mono"/>
                <a:sym typeface="Roboto Mono"/>
              </a:rPr>
              <a:t>: </a:t>
            </a:r>
            <a:r>
              <a:rPr lang="cs-CZ" sz="2400" dirty="0">
                <a:highlight>
                  <a:srgbClr val="FFFFFF"/>
                </a:highlight>
                <a:latin typeface="Roboto Mono"/>
                <a:ea typeface="Roboto Mono"/>
                <a:cs typeface="Roboto Mono"/>
                <a:sym typeface="Roboto Mono"/>
              </a:rPr>
              <a:t>5</a:t>
            </a:r>
            <a:r>
              <a:rPr lang="cs-CZ" sz="2400" dirty="0">
                <a:latin typeface="Roboto Mono"/>
                <a:ea typeface="Roboto Mono"/>
                <a:cs typeface="Roboto Mono"/>
                <a:sym typeface="Roboto Mono"/>
              </a:rPr>
              <a:t>0</a:t>
            </a:r>
            <a:r>
              <a:rPr lang="en-US" sz="2400" dirty="0" err="1">
                <a:latin typeface="Roboto Mono"/>
                <a:ea typeface="Roboto Mono"/>
                <a:cs typeface="Roboto Mono"/>
                <a:sym typeface="Roboto Mono"/>
              </a:rPr>
              <a:t>px</a:t>
            </a:r>
            <a:r>
              <a:rPr lang="en-US" sz="2400" dirty="0">
                <a:highlight>
                  <a:srgbClr val="FFFFFF"/>
                </a:highlight>
                <a:latin typeface="Roboto Mono"/>
                <a:ea typeface="Roboto Mono"/>
                <a:cs typeface="Roboto Mono"/>
                <a:sym typeface="Roboto Mono"/>
              </a:rPr>
              <a:t>;</a:t>
            </a:r>
            <a:br>
              <a:rPr lang="en-US" sz="2400" dirty="0">
                <a:highlight>
                  <a:srgbClr val="FFFFFF"/>
                </a:highlight>
                <a:latin typeface="Roboto Mono"/>
                <a:ea typeface="Roboto Mono"/>
                <a:cs typeface="Roboto Mono"/>
                <a:sym typeface="Roboto Mono"/>
              </a:rPr>
            </a:br>
            <a:r>
              <a:rPr lang="en-US" sz="2400" dirty="0">
                <a:highlight>
                  <a:srgbClr val="FFFFFF"/>
                </a:highlight>
                <a:latin typeface="Roboto Mono"/>
                <a:ea typeface="Roboto Mono"/>
                <a:cs typeface="Roboto Mono"/>
                <a:sym typeface="Roboto Mono"/>
              </a:rPr>
              <a:t>}</a:t>
            </a:r>
            <a:endParaRPr sz="2400" dirty="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endParaRPr sz="2400" dirty="0">
              <a:highlight>
                <a:srgbClr val="FFFFFF"/>
              </a:highlight>
              <a:latin typeface="Roboto Mono"/>
              <a:ea typeface="Roboto Mono"/>
              <a:cs typeface="Roboto Mono"/>
              <a:sym typeface="Roboto Mono"/>
            </a:endParaRPr>
          </a:p>
          <a:p>
            <a:pPr marL="0" lvl="0" indent="0" algn="l" rtl="0">
              <a:lnSpc>
                <a:spcPct val="90000"/>
              </a:lnSpc>
              <a:spcBef>
                <a:spcPts val="800"/>
              </a:spcBef>
              <a:spcAft>
                <a:spcPts val="0"/>
              </a:spcAft>
              <a:buNone/>
            </a:pPr>
            <a:r>
              <a:rPr lang="cs-CZ" sz="2400" dirty="0">
                <a:solidFill>
                  <a:srgbClr val="EB008B"/>
                </a:solidFill>
                <a:latin typeface="Roboto Mono"/>
                <a:ea typeface="Roboto Mono"/>
                <a:cs typeface="Roboto Mono"/>
                <a:sym typeface="Roboto Mono"/>
              </a:rPr>
              <a:t>div2</a:t>
            </a:r>
            <a:r>
              <a:rPr lang="en-US" sz="2400" dirty="0">
                <a:highlight>
                  <a:srgbClr val="FFFFFF"/>
                </a:highlight>
                <a:latin typeface="Roboto Mono"/>
                <a:ea typeface="Roboto Mono"/>
                <a:cs typeface="Roboto Mono"/>
                <a:sym typeface="Roboto Mono"/>
              </a:rPr>
              <a:t> {</a:t>
            </a:r>
            <a:br>
              <a:rPr lang="en-US" sz="2400" dirty="0">
                <a:highlight>
                  <a:srgbClr val="FFFFFF"/>
                </a:highlight>
                <a:latin typeface="Roboto Mono"/>
                <a:ea typeface="Roboto Mono"/>
                <a:cs typeface="Roboto Mono"/>
                <a:sym typeface="Roboto Mono"/>
              </a:rPr>
            </a:br>
            <a:r>
              <a:rPr lang="en-US" sz="2400" dirty="0">
                <a:highlight>
                  <a:srgbClr val="FFFFFF"/>
                </a:highlight>
                <a:latin typeface="Roboto Mono"/>
                <a:ea typeface="Roboto Mono"/>
                <a:cs typeface="Roboto Mono"/>
                <a:sym typeface="Roboto Mono"/>
              </a:rPr>
              <a:t>    </a:t>
            </a:r>
            <a:r>
              <a:rPr lang="en-US" sz="2400" dirty="0">
                <a:solidFill>
                  <a:srgbClr val="0000FF"/>
                </a:solidFill>
                <a:latin typeface="Roboto Mono"/>
                <a:ea typeface="Roboto Mono"/>
                <a:cs typeface="Roboto Mono"/>
                <a:sym typeface="Roboto Mono"/>
              </a:rPr>
              <a:t>border-radius</a:t>
            </a:r>
            <a:r>
              <a:rPr lang="en-US" sz="2400" dirty="0">
                <a:highlight>
                  <a:srgbClr val="FFFFFF"/>
                </a:highlight>
                <a:latin typeface="Roboto Mono"/>
                <a:ea typeface="Roboto Mono"/>
                <a:cs typeface="Roboto Mono"/>
                <a:sym typeface="Roboto Mono"/>
              </a:rPr>
              <a:t>: </a:t>
            </a:r>
            <a:r>
              <a:rPr lang="en-US" sz="2400" dirty="0">
                <a:latin typeface="Roboto Mono"/>
                <a:ea typeface="Roboto Mono"/>
                <a:cs typeface="Roboto Mono"/>
                <a:sym typeface="Roboto Mono"/>
              </a:rPr>
              <a:t>25%</a:t>
            </a:r>
            <a:r>
              <a:rPr lang="en-US" sz="2400" dirty="0">
                <a:highlight>
                  <a:srgbClr val="FFFFFF"/>
                </a:highlight>
                <a:latin typeface="Roboto Mono"/>
                <a:ea typeface="Roboto Mono"/>
                <a:cs typeface="Roboto Mono"/>
                <a:sym typeface="Roboto Mono"/>
              </a:rPr>
              <a:t>;</a:t>
            </a:r>
            <a:endParaRPr sz="2400" dirty="0">
              <a:highlight>
                <a:srgbClr val="FFFFFF"/>
              </a:highlight>
              <a:latin typeface="Roboto Mono"/>
              <a:ea typeface="Roboto Mono"/>
              <a:cs typeface="Roboto Mono"/>
              <a:sym typeface="Roboto Mono"/>
            </a:endParaRPr>
          </a:p>
          <a:p>
            <a:pPr marL="0" lvl="0" indent="0" algn="l" rtl="0">
              <a:lnSpc>
                <a:spcPct val="90000"/>
              </a:lnSpc>
              <a:spcBef>
                <a:spcPts val="800"/>
              </a:spcBef>
              <a:spcAft>
                <a:spcPts val="0"/>
              </a:spcAft>
              <a:buNone/>
            </a:pPr>
            <a:r>
              <a:rPr lang="en-US" sz="2400" dirty="0">
                <a:highlight>
                  <a:srgbClr val="FFFFFF"/>
                </a:highlight>
                <a:latin typeface="Roboto Mono"/>
                <a:ea typeface="Roboto Mono"/>
                <a:cs typeface="Roboto Mono"/>
                <a:sym typeface="Roboto Mono"/>
              </a:rPr>
              <a:t>}</a:t>
            </a:r>
            <a:endParaRPr sz="3000" dirty="0">
              <a:solidFill>
                <a:srgbClr val="0000FF"/>
              </a:solidFill>
              <a:latin typeface="Roboto Mono"/>
              <a:ea typeface="Roboto Mono"/>
              <a:cs typeface="Roboto Mono"/>
              <a:sym typeface="Roboto Mono"/>
            </a:endParaRPr>
          </a:p>
        </p:txBody>
      </p:sp>
      <p:cxnSp>
        <p:nvCxnSpPr>
          <p:cNvPr id="201" name="Google Shape;201;p32"/>
          <p:cNvCxnSpPr/>
          <p:nvPr/>
        </p:nvCxnSpPr>
        <p:spPr>
          <a:xfrm>
            <a:off x="941466" y="1873625"/>
            <a:ext cx="0" cy="2877900"/>
          </a:xfrm>
          <a:prstGeom prst="straightConnector1">
            <a:avLst/>
          </a:prstGeom>
          <a:noFill/>
          <a:ln w="19050" cap="flat" cmpd="sng">
            <a:solidFill>
              <a:srgbClr val="CCCCCC"/>
            </a:solidFill>
            <a:prstDash val="solid"/>
            <a:round/>
            <a:headEnd type="none" w="med" len="med"/>
            <a:tailEnd type="none" w="med" len="med"/>
          </a:ln>
        </p:spPr>
      </p:cxnSp>
      <p:sp>
        <p:nvSpPr>
          <p:cNvPr id="202" name="Google Shape;202;p32"/>
          <p:cNvSpPr txBox="1"/>
          <p:nvPr/>
        </p:nvSpPr>
        <p:spPr>
          <a:xfrm rot="-5400000">
            <a:off x="432816" y="18092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203" name="Google Shape;203;p32"/>
          <p:cNvSpPr txBox="1">
            <a:spLocks noGrp="1"/>
          </p:cNvSpPr>
          <p:nvPr>
            <p:ph type="body" idx="1"/>
          </p:nvPr>
        </p:nvSpPr>
        <p:spPr>
          <a:xfrm>
            <a:off x="964650" y="5367425"/>
            <a:ext cx="10134600" cy="9921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a:t>Čtverec + </a:t>
            </a:r>
            <a:r>
              <a:rPr lang="en-US">
                <a:solidFill>
                  <a:srgbClr val="0000FF"/>
                </a:solidFill>
              </a:rPr>
              <a:t>border-radius: 50%;</a:t>
            </a:r>
            <a:r>
              <a:rPr lang="en-US"/>
              <a:t> = kolečko</a:t>
            </a:r>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1412776"/>
            <a:ext cx="3810000" cy="452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Width, height - šířka a výška</a:t>
            </a:r>
            <a:endParaRPr/>
          </a:p>
        </p:txBody>
      </p:sp>
      <p:sp>
        <p:nvSpPr>
          <p:cNvPr id="209" name="Google Shape;209;p33"/>
          <p:cNvSpPr txBox="1"/>
          <p:nvPr/>
        </p:nvSpPr>
        <p:spPr>
          <a:xfrm>
            <a:off x="1052325" y="1777475"/>
            <a:ext cx="5231700" cy="25941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Clr>
                <a:schemeClr val="dk1"/>
              </a:buClr>
              <a:buSzPts val="1100"/>
              <a:buFont typeface="Arial"/>
              <a:buNone/>
            </a:pPr>
            <a:r>
              <a:rPr lang="en-US" sz="3000" dirty="0">
                <a:solidFill>
                  <a:schemeClr val="accent1"/>
                </a:solidFill>
                <a:latin typeface="Roboto Mono"/>
                <a:ea typeface="Roboto Mono"/>
                <a:cs typeface="Roboto Mono"/>
                <a:sym typeface="Roboto Mono"/>
              </a:rPr>
              <a:t>h1</a:t>
            </a:r>
            <a:r>
              <a:rPr lang="en-US" sz="3000" dirty="0">
                <a:solidFill>
                  <a:schemeClr val="dk1"/>
                </a:solidFill>
                <a:highlight>
                  <a:schemeClr val="lt1"/>
                </a:highlight>
                <a:latin typeface="Roboto Mono"/>
                <a:ea typeface="Roboto Mono"/>
                <a:cs typeface="Roboto Mono"/>
                <a:sym typeface="Roboto Mono"/>
              </a:rPr>
              <a:t> {</a:t>
            </a:r>
            <a:br>
              <a:rPr lang="en-US" sz="3000" dirty="0">
                <a:solidFill>
                  <a:schemeClr val="dk1"/>
                </a:solidFill>
                <a:highlight>
                  <a:schemeClr val="lt1"/>
                </a:highlight>
                <a:latin typeface="Roboto Mono"/>
                <a:ea typeface="Roboto Mono"/>
                <a:cs typeface="Roboto Mono"/>
                <a:sym typeface="Roboto Mono"/>
              </a:rPr>
            </a:br>
            <a:r>
              <a:rPr lang="en-US" sz="3000" dirty="0">
                <a:solidFill>
                  <a:schemeClr val="dk1"/>
                </a:solidFill>
                <a:highlight>
                  <a:schemeClr val="lt1"/>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width</a:t>
            </a:r>
            <a:r>
              <a:rPr lang="en-US" sz="3000" dirty="0">
                <a:solidFill>
                  <a:schemeClr val="dk1"/>
                </a:solidFill>
                <a:highlight>
                  <a:schemeClr val="lt1"/>
                </a:highlight>
                <a:latin typeface="Roboto Mono"/>
                <a:ea typeface="Roboto Mono"/>
                <a:cs typeface="Roboto Mono"/>
                <a:sym typeface="Roboto Mono"/>
              </a:rPr>
              <a:t>: </a:t>
            </a:r>
            <a:r>
              <a:rPr lang="en-US" sz="3000" dirty="0">
                <a:solidFill>
                  <a:schemeClr val="dk1"/>
                </a:solidFill>
                <a:latin typeface="Roboto Mono"/>
                <a:ea typeface="Roboto Mono"/>
                <a:cs typeface="Roboto Mono"/>
                <a:sym typeface="Roboto Mono"/>
              </a:rPr>
              <a:t>300px</a:t>
            </a:r>
            <a:r>
              <a:rPr lang="en-US" sz="3000" dirty="0">
                <a:solidFill>
                  <a:schemeClr val="dk1"/>
                </a:solidFill>
                <a:highlight>
                  <a:schemeClr val="lt1"/>
                </a:highlight>
                <a:latin typeface="Roboto Mono"/>
                <a:ea typeface="Roboto Mono"/>
                <a:cs typeface="Roboto Mono"/>
                <a:sym typeface="Roboto Mono"/>
              </a:rPr>
              <a:t>;</a:t>
            </a:r>
            <a:br>
              <a:rPr lang="en-US" sz="3000" dirty="0">
                <a:solidFill>
                  <a:schemeClr val="dk1"/>
                </a:solidFill>
                <a:highlight>
                  <a:schemeClr val="lt1"/>
                </a:highlight>
                <a:latin typeface="Roboto Mono"/>
                <a:ea typeface="Roboto Mono"/>
                <a:cs typeface="Roboto Mono"/>
                <a:sym typeface="Roboto Mono"/>
              </a:rPr>
            </a:br>
            <a:r>
              <a:rPr lang="en-US" sz="3000" dirty="0">
                <a:solidFill>
                  <a:schemeClr val="dk1"/>
                </a:solidFill>
                <a:highlight>
                  <a:schemeClr val="lt1"/>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height</a:t>
            </a:r>
            <a:r>
              <a:rPr lang="en-US" sz="3000" dirty="0">
                <a:solidFill>
                  <a:schemeClr val="dk1"/>
                </a:solidFill>
                <a:highlight>
                  <a:schemeClr val="lt1"/>
                </a:highlight>
                <a:latin typeface="Roboto Mono"/>
                <a:ea typeface="Roboto Mono"/>
                <a:cs typeface="Roboto Mono"/>
                <a:sym typeface="Roboto Mono"/>
              </a:rPr>
              <a:t>: </a:t>
            </a:r>
            <a:r>
              <a:rPr lang="en-US" sz="3000" dirty="0">
                <a:solidFill>
                  <a:schemeClr val="dk1"/>
                </a:solidFill>
                <a:latin typeface="Roboto Mono"/>
                <a:ea typeface="Roboto Mono"/>
                <a:cs typeface="Roboto Mono"/>
                <a:sym typeface="Roboto Mono"/>
              </a:rPr>
              <a:t>100px</a:t>
            </a:r>
            <a:r>
              <a:rPr lang="en-US" sz="3000" dirty="0">
                <a:solidFill>
                  <a:schemeClr val="dk1"/>
                </a:solidFill>
                <a:highlight>
                  <a:schemeClr val="lt1"/>
                </a:highlight>
                <a:latin typeface="Roboto Mono"/>
                <a:ea typeface="Roboto Mono"/>
                <a:cs typeface="Roboto Mono"/>
                <a:sym typeface="Roboto Mono"/>
              </a:rPr>
              <a:t>;</a:t>
            </a:r>
            <a:br>
              <a:rPr lang="en-US" sz="3000" dirty="0">
                <a:solidFill>
                  <a:schemeClr val="dk1"/>
                </a:solidFill>
                <a:highlight>
                  <a:schemeClr val="lt1"/>
                </a:highlight>
                <a:latin typeface="Roboto Mono"/>
                <a:ea typeface="Roboto Mono"/>
                <a:cs typeface="Roboto Mono"/>
                <a:sym typeface="Roboto Mono"/>
              </a:rPr>
            </a:br>
            <a:r>
              <a:rPr lang="en-US" sz="3000" dirty="0">
                <a:solidFill>
                  <a:schemeClr val="dk1"/>
                </a:solidFill>
                <a:highlight>
                  <a:schemeClr val="lt1"/>
                </a:highlight>
                <a:latin typeface="Roboto Mono"/>
                <a:ea typeface="Roboto Mono"/>
                <a:cs typeface="Roboto Mono"/>
                <a:sym typeface="Roboto Mono"/>
              </a:rPr>
              <a:t>}</a:t>
            </a:r>
            <a:endParaRPr sz="3000" dirty="0">
              <a:solidFill>
                <a:srgbClr val="000080"/>
              </a:solidFill>
              <a:highlight>
                <a:schemeClr val="lt1"/>
              </a:highlight>
              <a:latin typeface="Roboto Mono"/>
              <a:ea typeface="Roboto Mono"/>
              <a:cs typeface="Roboto Mono"/>
              <a:sym typeface="Roboto Mono"/>
            </a:endParaRPr>
          </a:p>
          <a:p>
            <a:pPr marL="0" lvl="0" indent="0" algn="l" rtl="0">
              <a:lnSpc>
                <a:spcPct val="115000"/>
              </a:lnSpc>
              <a:spcBef>
                <a:spcPts val="800"/>
              </a:spcBef>
              <a:spcAft>
                <a:spcPts val="0"/>
              </a:spcAft>
              <a:buNone/>
            </a:pPr>
            <a:endParaRPr sz="3000" dirty="0">
              <a:solidFill>
                <a:srgbClr val="EB008B"/>
              </a:solidFill>
              <a:latin typeface="Roboto Mono"/>
              <a:ea typeface="Roboto Mono"/>
              <a:cs typeface="Roboto Mono"/>
              <a:sym typeface="Roboto Mono"/>
            </a:endParaRPr>
          </a:p>
        </p:txBody>
      </p:sp>
      <p:cxnSp>
        <p:nvCxnSpPr>
          <p:cNvPr id="210" name="Google Shape;210;p33"/>
          <p:cNvCxnSpPr/>
          <p:nvPr/>
        </p:nvCxnSpPr>
        <p:spPr>
          <a:xfrm>
            <a:off x="941466" y="1873625"/>
            <a:ext cx="0" cy="2357400"/>
          </a:xfrm>
          <a:prstGeom prst="straightConnector1">
            <a:avLst/>
          </a:prstGeom>
          <a:noFill/>
          <a:ln w="19050" cap="flat" cmpd="sng">
            <a:solidFill>
              <a:srgbClr val="CCCCCC"/>
            </a:solidFill>
            <a:prstDash val="solid"/>
            <a:round/>
            <a:headEnd type="none" w="med" len="med"/>
            <a:tailEnd type="none" w="med" len="med"/>
          </a:ln>
        </p:spPr>
      </p:cxnSp>
      <p:sp>
        <p:nvSpPr>
          <p:cNvPr id="211" name="Google Shape;211;p33"/>
          <p:cNvSpPr txBox="1"/>
          <p:nvPr/>
        </p:nvSpPr>
        <p:spPr>
          <a:xfrm rot="-5400000">
            <a:off x="432816" y="18092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rPr>
              <a:t>CSS</a:t>
            </a:r>
            <a:endParaRPr sz="1800" dirty="0">
              <a:solidFill>
                <a:srgbClr val="CCCCCC"/>
              </a:solidFill>
            </a:endParaRPr>
          </a:p>
        </p:txBody>
      </p:sp>
      <p:pic>
        <p:nvPicPr>
          <p:cNvPr id="212" name="Google Shape;212;p33" descr="box-model-width-height.png"/>
          <p:cNvPicPr preferRelativeResize="0"/>
          <p:nvPr/>
        </p:nvPicPr>
        <p:blipFill>
          <a:blip r:embed="rId3">
            <a:alphaModFix/>
          </a:blip>
          <a:stretch>
            <a:fillRect/>
          </a:stretch>
        </p:blipFill>
        <p:spPr>
          <a:xfrm>
            <a:off x="6751275" y="794625"/>
            <a:ext cx="4886501" cy="380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Padding - odsazení obsahu od rámečku</a:t>
            </a:r>
            <a:endParaRPr/>
          </a:p>
        </p:txBody>
      </p:sp>
      <p:sp>
        <p:nvSpPr>
          <p:cNvPr id="218" name="Google Shape;218;p34"/>
          <p:cNvSpPr txBox="1"/>
          <p:nvPr/>
        </p:nvSpPr>
        <p:spPr>
          <a:xfrm>
            <a:off x="1052325" y="1777475"/>
            <a:ext cx="5231700" cy="1911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chemeClr val="accent1"/>
                </a:solidFill>
                <a:latin typeface="Roboto Mono"/>
                <a:ea typeface="Roboto Mono"/>
                <a:cs typeface="Roboto Mono"/>
                <a:sym typeface="Roboto Mono"/>
              </a:rPr>
              <a:t>h1</a:t>
            </a:r>
            <a:r>
              <a:rPr lang="en-US" sz="3000">
                <a:solidFill>
                  <a:schemeClr val="dk1"/>
                </a:solidFill>
                <a:highlight>
                  <a:schemeClr val="lt1"/>
                </a:highlight>
                <a:latin typeface="Roboto Mono"/>
                <a:ea typeface="Roboto Mono"/>
                <a:cs typeface="Roboto Mono"/>
                <a:sym typeface="Roboto Mono"/>
              </a:rPr>
              <a:t> {</a:t>
            </a:r>
            <a:br>
              <a:rPr lang="en-US" sz="3000">
                <a:solidFill>
                  <a:schemeClr val="dk1"/>
                </a:solidFill>
                <a:highlight>
                  <a:schemeClr val="lt1"/>
                </a:highlight>
                <a:latin typeface="Roboto Mono"/>
                <a:ea typeface="Roboto Mono"/>
                <a:cs typeface="Roboto Mono"/>
                <a:sym typeface="Roboto Mono"/>
              </a:rPr>
            </a:br>
            <a:r>
              <a:rPr lang="en-US" sz="3000">
                <a:solidFill>
                  <a:schemeClr val="dk1"/>
                </a:solidFill>
                <a:highlight>
                  <a:schemeClr val="lt1"/>
                </a:highlight>
                <a:latin typeface="Roboto Mono"/>
                <a:ea typeface="Roboto Mono"/>
                <a:cs typeface="Roboto Mono"/>
                <a:sym typeface="Roboto Mono"/>
              </a:rPr>
              <a:t>    </a:t>
            </a:r>
            <a:r>
              <a:rPr lang="en-US" sz="3000">
                <a:solidFill>
                  <a:srgbClr val="0000FF"/>
                </a:solidFill>
                <a:latin typeface="Roboto Mono"/>
                <a:ea typeface="Roboto Mono"/>
                <a:cs typeface="Roboto Mono"/>
                <a:sym typeface="Roboto Mono"/>
              </a:rPr>
              <a:t>padding</a:t>
            </a:r>
            <a:r>
              <a:rPr lang="en-US" sz="3000">
                <a:solidFill>
                  <a:schemeClr val="dk1"/>
                </a:solidFill>
                <a:highlight>
                  <a:schemeClr val="lt1"/>
                </a:highlight>
                <a:latin typeface="Roboto Mono"/>
                <a:ea typeface="Roboto Mono"/>
                <a:cs typeface="Roboto Mono"/>
                <a:sym typeface="Roboto Mono"/>
              </a:rPr>
              <a:t>: </a:t>
            </a:r>
            <a:r>
              <a:rPr lang="en-US" sz="3000">
                <a:solidFill>
                  <a:schemeClr val="dk1"/>
                </a:solidFill>
                <a:latin typeface="Roboto Mono"/>
                <a:ea typeface="Roboto Mono"/>
                <a:cs typeface="Roboto Mono"/>
                <a:sym typeface="Roboto Mono"/>
              </a:rPr>
              <a:t>30px</a:t>
            </a:r>
            <a:r>
              <a:rPr lang="en-US" sz="3000">
                <a:solidFill>
                  <a:schemeClr val="dk1"/>
                </a:solidFill>
                <a:highlight>
                  <a:schemeClr val="lt1"/>
                </a:highlight>
                <a:latin typeface="Roboto Mono"/>
                <a:ea typeface="Roboto Mono"/>
                <a:cs typeface="Roboto Mono"/>
                <a:sym typeface="Roboto Mono"/>
              </a:rPr>
              <a:t>;</a:t>
            </a:r>
            <a:br>
              <a:rPr lang="en-US" sz="3000">
                <a:solidFill>
                  <a:schemeClr val="dk1"/>
                </a:solidFill>
                <a:highlight>
                  <a:schemeClr val="lt1"/>
                </a:highlight>
                <a:latin typeface="Roboto Mono"/>
                <a:ea typeface="Roboto Mono"/>
                <a:cs typeface="Roboto Mono"/>
                <a:sym typeface="Roboto Mono"/>
              </a:rPr>
            </a:br>
            <a:r>
              <a:rPr lang="en-US" sz="3000">
                <a:solidFill>
                  <a:schemeClr val="dk1"/>
                </a:solidFill>
                <a:highlight>
                  <a:schemeClr val="lt1"/>
                </a:highlight>
                <a:latin typeface="Roboto Mono"/>
                <a:ea typeface="Roboto Mono"/>
                <a:cs typeface="Roboto Mono"/>
                <a:sym typeface="Roboto Mono"/>
              </a:rPr>
              <a:t>}</a:t>
            </a:r>
            <a:endParaRPr sz="3000">
              <a:solidFill>
                <a:srgbClr val="000080"/>
              </a:solidFill>
              <a:highlight>
                <a:schemeClr val="lt1"/>
              </a:highlight>
              <a:latin typeface="Roboto Mono"/>
              <a:ea typeface="Roboto Mono"/>
              <a:cs typeface="Roboto Mono"/>
              <a:sym typeface="Roboto Mono"/>
            </a:endParaRPr>
          </a:p>
          <a:p>
            <a:pPr marL="0" lvl="0" indent="0" algn="l" rtl="0">
              <a:lnSpc>
                <a:spcPct val="115000"/>
              </a:lnSpc>
              <a:spcBef>
                <a:spcPts val="800"/>
              </a:spcBef>
              <a:spcAft>
                <a:spcPts val="0"/>
              </a:spcAft>
              <a:buNone/>
            </a:pPr>
            <a:endParaRPr sz="3000">
              <a:solidFill>
                <a:srgbClr val="EB008B"/>
              </a:solidFill>
              <a:latin typeface="Roboto Mono"/>
              <a:ea typeface="Roboto Mono"/>
              <a:cs typeface="Roboto Mono"/>
              <a:sym typeface="Roboto Mono"/>
            </a:endParaRPr>
          </a:p>
        </p:txBody>
      </p:sp>
      <p:cxnSp>
        <p:nvCxnSpPr>
          <p:cNvPr id="219" name="Google Shape;219;p34"/>
          <p:cNvCxnSpPr/>
          <p:nvPr/>
        </p:nvCxnSpPr>
        <p:spPr>
          <a:xfrm>
            <a:off x="941466" y="1873625"/>
            <a:ext cx="0" cy="1815300"/>
          </a:xfrm>
          <a:prstGeom prst="straightConnector1">
            <a:avLst/>
          </a:prstGeom>
          <a:noFill/>
          <a:ln w="19050" cap="flat" cmpd="sng">
            <a:solidFill>
              <a:srgbClr val="CCCCCC"/>
            </a:solidFill>
            <a:prstDash val="solid"/>
            <a:round/>
            <a:headEnd type="none" w="med" len="med"/>
            <a:tailEnd type="none" w="med" len="med"/>
          </a:ln>
        </p:spPr>
      </p:cxnSp>
      <p:sp>
        <p:nvSpPr>
          <p:cNvPr id="220" name="Google Shape;220;p34"/>
          <p:cNvSpPr txBox="1"/>
          <p:nvPr/>
        </p:nvSpPr>
        <p:spPr>
          <a:xfrm rot="-5400000">
            <a:off x="432816" y="18092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pic>
        <p:nvPicPr>
          <p:cNvPr id="221" name="Google Shape;221;p34" descr="box-model-padding.png"/>
          <p:cNvPicPr preferRelativeResize="0"/>
          <p:nvPr/>
        </p:nvPicPr>
        <p:blipFill>
          <a:blip r:embed="rId3">
            <a:alphaModFix/>
          </a:blip>
          <a:stretch>
            <a:fillRect/>
          </a:stretch>
        </p:blipFill>
        <p:spPr>
          <a:xfrm>
            <a:off x="6747325" y="528475"/>
            <a:ext cx="5108950" cy="3976450"/>
          </a:xfrm>
          <a:prstGeom prst="rect">
            <a:avLst/>
          </a:prstGeom>
          <a:noFill/>
          <a:ln>
            <a:noFill/>
          </a:ln>
        </p:spPr>
      </p:pic>
      <p:sp>
        <p:nvSpPr>
          <p:cNvPr id="222" name="Google Shape;222;p34"/>
          <p:cNvSpPr txBox="1"/>
          <p:nvPr/>
        </p:nvSpPr>
        <p:spPr>
          <a:xfrm>
            <a:off x="1052325" y="5142275"/>
            <a:ext cx="7504200" cy="86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padding</a:t>
            </a:r>
            <a:r>
              <a:rPr lang="en-US" sz="3000">
                <a:solidFill>
                  <a:schemeClr val="dk1"/>
                </a:solidFill>
                <a:highlight>
                  <a:schemeClr val="lt1"/>
                </a:highlight>
                <a:latin typeface="Roboto Mono"/>
                <a:ea typeface="Roboto Mono"/>
                <a:cs typeface="Roboto Mono"/>
                <a:sym typeface="Roboto Mono"/>
              </a:rPr>
              <a:t>: </a:t>
            </a:r>
            <a:r>
              <a:rPr lang="en-US" sz="3000">
                <a:solidFill>
                  <a:schemeClr val="dk1"/>
                </a:solidFill>
                <a:latin typeface="Roboto Mono"/>
                <a:ea typeface="Roboto Mono"/>
                <a:cs typeface="Roboto Mono"/>
                <a:sym typeface="Roboto Mono"/>
              </a:rPr>
              <a:t>10px 20px 30px 40px</a:t>
            </a:r>
            <a:r>
              <a:rPr lang="en-US" sz="3000">
                <a:solidFill>
                  <a:schemeClr val="dk1"/>
                </a:solidFill>
                <a:highlight>
                  <a:schemeClr val="lt1"/>
                </a:highlight>
                <a:latin typeface="Roboto Mono"/>
                <a:ea typeface="Roboto Mono"/>
                <a:cs typeface="Roboto Mono"/>
                <a:sym typeface="Roboto Mono"/>
              </a:rPr>
              <a:t>;</a:t>
            </a:r>
            <a:br>
              <a:rPr lang="en-US" sz="3000">
                <a:solidFill>
                  <a:schemeClr val="dk1"/>
                </a:solidFill>
                <a:highlight>
                  <a:schemeClr val="lt1"/>
                </a:highlight>
                <a:latin typeface="Roboto Mono"/>
                <a:ea typeface="Roboto Mono"/>
                <a:cs typeface="Roboto Mono"/>
                <a:sym typeface="Roboto Mono"/>
              </a:rPr>
            </a:br>
            <a:endParaRPr sz="3000">
              <a:solidFill>
                <a:srgbClr val="EB008B"/>
              </a:solidFill>
              <a:latin typeface="Roboto Mono"/>
              <a:ea typeface="Roboto Mono"/>
              <a:cs typeface="Roboto Mono"/>
              <a:sym typeface="Roboto Mono"/>
            </a:endParaRPr>
          </a:p>
        </p:txBody>
      </p:sp>
      <p:sp>
        <p:nvSpPr>
          <p:cNvPr id="223" name="Google Shape;223;p34"/>
          <p:cNvSpPr txBox="1">
            <a:spLocks noGrp="1"/>
          </p:cNvSpPr>
          <p:nvPr>
            <p:ph type="body" idx="1"/>
          </p:nvPr>
        </p:nvSpPr>
        <p:spPr>
          <a:xfrm>
            <a:off x="851025" y="5647100"/>
            <a:ext cx="10816800" cy="8217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sz="1800"/>
              <a:t>Lze uvést až čtyři hodnoty. Začíná se nahoře, pak po směru hodinových ručiček.</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Margin - odsazení od okolních prvků</a:t>
            </a:r>
            <a:endParaRPr/>
          </a:p>
        </p:txBody>
      </p:sp>
      <p:sp>
        <p:nvSpPr>
          <p:cNvPr id="229" name="Google Shape;229;p35"/>
          <p:cNvSpPr txBox="1"/>
          <p:nvPr/>
        </p:nvSpPr>
        <p:spPr>
          <a:xfrm>
            <a:off x="1052325" y="1777475"/>
            <a:ext cx="5231700" cy="1911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chemeClr val="accent1"/>
                </a:solidFill>
                <a:latin typeface="Roboto Mono"/>
                <a:ea typeface="Roboto Mono"/>
                <a:cs typeface="Roboto Mono"/>
                <a:sym typeface="Roboto Mono"/>
              </a:rPr>
              <a:t>h1</a:t>
            </a:r>
            <a:r>
              <a:rPr lang="en-US" sz="3000">
                <a:solidFill>
                  <a:schemeClr val="dk1"/>
                </a:solidFill>
                <a:highlight>
                  <a:schemeClr val="lt1"/>
                </a:highlight>
                <a:latin typeface="Roboto Mono"/>
                <a:ea typeface="Roboto Mono"/>
                <a:cs typeface="Roboto Mono"/>
                <a:sym typeface="Roboto Mono"/>
              </a:rPr>
              <a:t> {</a:t>
            </a:r>
            <a:br>
              <a:rPr lang="en-US" sz="3000">
                <a:solidFill>
                  <a:schemeClr val="dk1"/>
                </a:solidFill>
                <a:highlight>
                  <a:schemeClr val="lt1"/>
                </a:highlight>
                <a:latin typeface="Roboto Mono"/>
                <a:ea typeface="Roboto Mono"/>
                <a:cs typeface="Roboto Mono"/>
                <a:sym typeface="Roboto Mono"/>
              </a:rPr>
            </a:br>
            <a:r>
              <a:rPr lang="en-US" sz="3000">
                <a:solidFill>
                  <a:schemeClr val="dk1"/>
                </a:solidFill>
                <a:highlight>
                  <a:schemeClr val="lt1"/>
                </a:highlight>
                <a:latin typeface="Roboto Mono"/>
                <a:ea typeface="Roboto Mono"/>
                <a:cs typeface="Roboto Mono"/>
                <a:sym typeface="Roboto Mono"/>
              </a:rPr>
              <a:t>    </a:t>
            </a:r>
            <a:r>
              <a:rPr lang="en-US" sz="3000">
                <a:solidFill>
                  <a:srgbClr val="0000FF"/>
                </a:solidFill>
                <a:latin typeface="Roboto Mono"/>
                <a:ea typeface="Roboto Mono"/>
                <a:cs typeface="Roboto Mono"/>
                <a:sym typeface="Roboto Mono"/>
              </a:rPr>
              <a:t>margin</a:t>
            </a:r>
            <a:r>
              <a:rPr lang="en-US" sz="3000">
                <a:solidFill>
                  <a:schemeClr val="dk1"/>
                </a:solidFill>
                <a:highlight>
                  <a:schemeClr val="lt1"/>
                </a:highlight>
                <a:latin typeface="Roboto Mono"/>
                <a:ea typeface="Roboto Mono"/>
                <a:cs typeface="Roboto Mono"/>
                <a:sym typeface="Roboto Mono"/>
              </a:rPr>
              <a:t>: </a:t>
            </a:r>
            <a:r>
              <a:rPr lang="en-US" sz="3000">
                <a:solidFill>
                  <a:schemeClr val="dk1"/>
                </a:solidFill>
                <a:latin typeface="Roboto Mono"/>
                <a:ea typeface="Roboto Mono"/>
                <a:cs typeface="Roboto Mono"/>
                <a:sym typeface="Roboto Mono"/>
              </a:rPr>
              <a:t>50px</a:t>
            </a:r>
            <a:r>
              <a:rPr lang="en-US" sz="3000">
                <a:solidFill>
                  <a:schemeClr val="dk1"/>
                </a:solidFill>
                <a:highlight>
                  <a:schemeClr val="lt1"/>
                </a:highlight>
                <a:latin typeface="Roboto Mono"/>
                <a:ea typeface="Roboto Mono"/>
                <a:cs typeface="Roboto Mono"/>
                <a:sym typeface="Roboto Mono"/>
              </a:rPr>
              <a:t>;</a:t>
            </a:r>
            <a:br>
              <a:rPr lang="en-US" sz="3000">
                <a:solidFill>
                  <a:schemeClr val="dk1"/>
                </a:solidFill>
                <a:highlight>
                  <a:schemeClr val="lt1"/>
                </a:highlight>
                <a:latin typeface="Roboto Mono"/>
                <a:ea typeface="Roboto Mono"/>
                <a:cs typeface="Roboto Mono"/>
                <a:sym typeface="Roboto Mono"/>
              </a:rPr>
            </a:br>
            <a:r>
              <a:rPr lang="en-US" sz="3000">
                <a:solidFill>
                  <a:schemeClr val="dk1"/>
                </a:solidFill>
                <a:highlight>
                  <a:schemeClr val="lt1"/>
                </a:highlight>
                <a:latin typeface="Roboto Mono"/>
                <a:ea typeface="Roboto Mono"/>
                <a:cs typeface="Roboto Mono"/>
                <a:sym typeface="Roboto Mono"/>
              </a:rPr>
              <a:t>}</a:t>
            </a:r>
            <a:endParaRPr sz="3000">
              <a:solidFill>
                <a:srgbClr val="000080"/>
              </a:solidFill>
              <a:highlight>
                <a:schemeClr val="lt1"/>
              </a:highlight>
              <a:latin typeface="Roboto Mono"/>
              <a:ea typeface="Roboto Mono"/>
              <a:cs typeface="Roboto Mono"/>
              <a:sym typeface="Roboto Mono"/>
            </a:endParaRPr>
          </a:p>
          <a:p>
            <a:pPr marL="0" lvl="0" indent="0" algn="l" rtl="0">
              <a:lnSpc>
                <a:spcPct val="115000"/>
              </a:lnSpc>
              <a:spcBef>
                <a:spcPts val="800"/>
              </a:spcBef>
              <a:spcAft>
                <a:spcPts val="0"/>
              </a:spcAft>
              <a:buNone/>
            </a:pPr>
            <a:endParaRPr sz="3000">
              <a:solidFill>
                <a:srgbClr val="EB008B"/>
              </a:solidFill>
              <a:latin typeface="Roboto Mono"/>
              <a:ea typeface="Roboto Mono"/>
              <a:cs typeface="Roboto Mono"/>
              <a:sym typeface="Roboto Mono"/>
            </a:endParaRPr>
          </a:p>
        </p:txBody>
      </p:sp>
      <p:cxnSp>
        <p:nvCxnSpPr>
          <p:cNvPr id="230" name="Google Shape;230;p35"/>
          <p:cNvCxnSpPr/>
          <p:nvPr/>
        </p:nvCxnSpPr>
        <p:spPr>
          <a:xfrm>
            <a:off x="941466" y="1873625"/>
            <a:ext cx="0" cy="1815300"/>
          </a:xfrm>
          <a:prstGeom prst="straightConnector1">
            <a:avLst/>
          </a:prstGeom>
          <a:noFill/>
          <a:ln w="19050" cap="flat" cmpd="sng">
            <a:solidFill>
              <a:srgbClr val="CCCCCC"/>
            </a:solidFill>
            <a:prstDash val="solid"/>
            <a:round/>
            <a:headEnd type="none" w="med" len="med"/>
            <a:tailEnd type="none" w="med" len="med"/>
          </a:ln>
        </p:spPr>
      </p:cxnSp>
      <p:sp>
        <p:nvSpPr>
          <p:cNvPr id="231" name="Google Shape;231;p35"/>
          <p:cNvSpPr txBox="1"/>
          <p:nvPr/>
        </p:nvSpPr>
        <p:spPr>
          <a:xfrm rot="-5400000">
            <a:off x="432816" y="18092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pic>
        <p:nvPicPr>
          <p:cNvPr id="232" name="Google Shape;232;p35" descr="box-model-margin.png"/>
          <p:cNvPicPr preferRelativeResize="0"/>
          <p:nvPr/>
        </p:nvPicPr>
        <p:blipFill>
          <a:blip r:embed="rId3">
            <a:alphaModFix/>
          </a:blip>
          <a:stretch>
            <a:fillRect/>
          </a:stretch>
        </p:blipFill>
        <p:spPr>
          <a:xfrm>
            <a:off x="2840650" y="2991524"/>
            <a:ext cx="8526850" cy="336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Margin - odsazení od okolních prvků</a:t>
            </a:r>
            <a:endParaRPr/>
          </a:p>
        </p:txBody>
      </p:sp>
      <p:sp>
        <p:nvSpPr>
          <p:cNvPr id="238" name="Google Shape;238;p36"/>
          <p:cNvSpPr txBox="1"/>
          <p:nvPr/>
        </p:nvSpPr>
        <p:spPr>
          <a:xfrm>
            <a:off x="1052325" y="1753613"/>
            <a:ext cx="7504200" cy="86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margin</a:t>
            </a:r>
            <a:r>
              <a:rPr lang="en-US" sz="3000">
                <a:solidFill>
                  <a:schemeClr val="dk1"/>
                </a:solidFill>
                <a:highlight>
                  <a:schemeClr val="lt1"/>
                </a:highlight>
                <a:latin typeface="Roboto Mono"/>
                <a:ea typeface="Roboto Mono"/>
                <a:cs typeface="Roboto Mono"/>
                <a:sym typeface="Roboto Mono"/>
              </a:rPr>
              <a:t>: </a:t>
            </a:r>
            <a:r>
              <a:rPr lang="en-US" sz="3000">
                <a:solidFill>
                  <a:schemeClr val="dk1"/>
                </a:solidFill>
                <a:latin typeface="Roboto Mono"/>
                <a:ea typeface="Roboto Mono"/>
                <a:cs typeface="Roboto Mono"/>
                <a:sym typeface="Roboto Mono"/>
              </a:rPr>
              <a:t>10px 20px 30px 40px</a:t>
            </a:r>
            <a:r>
              <a:rPr lang="en-US" sz="3000">
                <a:solidFill>
                  <a:schemeClr val="dk1"/>
                </a:solidFill>
                <a:highlight>
                  <a:schemeClr val="lt1"/>
                </a:highlight>
                <a:latin typeface="Roboto Mono"/>
                <a:ea typeface="Roboto Mono"/>
                <a:cs typeface="Roboto Mono"/>
                <a:sym typeface="Roboto Mono"/>
              </a:rPr>
              <a:t>;</a:t>
            </a:r>
            <a:br>
              <a:rPr lang="en-US" sz="3000">
                <a:solidFill>
                  <a:schemeClr val="dk1"/>
                </a:solidFill>
                <a:highlight>
                  <a:schemeClr val="lt1"/>
                </a:highlight>
                <a:latin typeface="Roboto Mono"/>
                <a:ea typeface="Roboto Mono"/>
                <a:cs typeface="Roboto Mono"/>
                <a:sym typeface="Roboto Mono"/>
              </a:rPr>
            </a:br>
            <a:endParaRPr sz="3000">
              <a:solidFill>
                <a:srgbClr val="EB008B"/>
              </a:solidFill>
              <a:latin typeface="Roboto Mono"/>
              <a:ea typeface="Roboto Mono"/>
              <a:cs typeface="Roboto Mono"/>
              <a:sym typeface="Roboto Mono"/>
            </a:endParaRPr>
          </a:p>
        </p:txBody>
      </p:sp>
      <p:sp>
        <p:nvSpPr>
          <p:cNvPr id="239" name="Google Shape;239;p36"/>
          <p:cNvSpPr txBox="1">
            <a:spLocks noGrp="1"/>
          </p:cNvSpPr>
          <p:nvPr>
            <p:ph type="body" idx="1"/>
          </p:nvPr>
        </p:nvSpPr>
        <p:spPr>
          <a:xfrm>
            <a:off x="851025" y="2639146"/>
            <a:ext cx="10816800" cy="19725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sz="2400"/>
              <a:t>Opět lze uvést jednu až čtyři hodnoty. Začíná se nahoře, pak po směru hodinových ručiček.</a:t>
            </a:r>
            <a:endParaRPr sz="2400"/>
          </a:p>
          <a:p>
            <a:pPr marL="228600" lvl="0" indent="-50800" algn="l" rtl="0">
              <a:lnSpc>
                <a:spcPct val="115000"/>
              </a:lnSpc>
              <a:spcBef>
                <a:spcPts val="1000"/>
              </a:spcBef>
              <a:spcAft>
                <a:spcPts val="0"/>
              </a:spcAft>
              <a:buNone/>
            </a:pPr>
            <a:r>
              <a:rPr lang="en-US" sz="2400"/>
              <a:t>Často se používají dvě hodnoty - první je margin nahoře a dole, druhá hodnota je margin vpravo a vlevo.</a:t>
            </a:r>
            <a:endParaRPr sz="2400"/>
          </a:p>
        </p:txBody>
      </p:sp>
      <p:sp>
        <p:nvSpPr>
          <p:cNvPr id="240" name="Google Shape;240;p36"/>
          <p:cNvSpPr txBox="1"/>
          <p:nvPr/>
        </p:nvSpPr>
        <p:spPr>
          <a:xfrm>
            <a:off x="1052325" y="5118438"/>
            <a:ext cx="7504200" cy="86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margin</a:t>
            </a:r>
            <a:r>
              <a:rPr lang="en-US" sz="3000">
                <a:solidFill>
                  <a:schemeClr val="dk1"/>
                </a:solidFill>
                <a:highlight>
                  <a:schemeClr val="lt1"/>
                </a:highlight>
                <a:latin typeface="Roboto Mono"/>
                <a:ea typeface="Roboto Mono"/>
                <a:cs typeface="Roboto Mono"/>
                <a:sym typeface="Roboto Mono"/>
              </a:rPr>
              <a:t>: </a:t>
            </a:r>
            <a:r>
              <a:rPr lang="en-US" sz="3000">
                <a:solidFill>
                  <a:schemeClr val="dk1"/>
                </a:solidFill>
                <a:latin typeface="Roboto Mono"/>
                <a:ea typeface="Roboto Mono"/>
                <a:cs typeface="Roboto Mono"/>
                <a:sym typeface="Roboto Mono"/>
              </a:rPr>
              <a:t>50px 0</a:t>
            </a:r>
            <a:r>
              <a:rPr lang="en-US" sz="3000">
                <a:solidFill>
                  <a:schemeClr val="dk1"/>
                </a:solidFill>
                <a:highlight>
                  <a:schemeClr val="lt1"/>
                </a:highlight>
                <a:latin typeface="Roboto Mono"/>
                <a:ea typeface="Roboto Mono"/>
                <a:cs typeface="Roboto Mono"/>
                <a:sym typeface="Roboto Mono"/>
              </a:rPr>
              <a:t>;</a:t>
            </a:r>
            <a:br>
              <a:rPr lang="en-US" sz="3000">
                <a:solidFill>
                  <a:schemeClr val="dk1"/>
                </a:solidFill>
                <a:highlight>
                  <a:schemeClr val="lt1"/>
                </a:highlight>
                <a:latin typeface="Roboto Mono"/>
                <a:ea typeface="Roboto Mono"/>
                <a:cs typeface="Roboto Mono"/>
                <a:sym typeface="Roboto Mono"/>
              </a:rPr>
            </a:br>
            <a:endParaRPr sz="3000">
              <a:solidFill>
                <a:srgbClr val="EB008B"/>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Collapsing margins</a:t>
            </a:r>
            <a:endParaRPr/>
          </a:p>
        </p:txBody>
      </p:sp>
      <p:sp>
        <p:nvSpPr>
          <p:cNvPr id="246" name="Google Shape;246;p37"/>
          <p:cNvSpPr txBox="1">
            <a:spLocks noGrp="1"/>
          </p:cNvSpPr>
          <p:nvPr>
            <p:ph type="body" idx="1"/>
          </p:nvPr>
        </p:nvSpPr>
        <p:spPr>
          <a:xfrm>
            <a:off x="851025" y="1607850"/>
            <a:ext cx="3816300" cy="4397100"/>
          </a:xfrm>
          <a:prstGeom prst="rect">
            <a:avLst/>
          </a:prstGeom>
        </p:spPr>
        <p:txBody>
          <a:bodyPr spcFirstLastPara="1" wrap="square" lIns="91425" tIns="91425" rIns="91425" bIns="91425" anchor="t" anchorCtr="0">
            <a:noAutofit/>
          </a:bodyPr>
          <a:lstStyle/>
          <a:p>
            <a:pPr marL="228600" lvl="0" indent="-50800" algn="l" rtl="0">
              <a:lnSpc>
                <a:spcPct val="115000"/>
              </a:lnSpc>
              <a:spcBef>
                <a:spcPts val="1000"/>
              </a:spcBef>
              <a:spcAft>
                <a:spcPts val="0"/>
              </a:spcAft>
              <a:buNone/>
            </a:pPr>
            <a:r>
              <a:rPr lang="en-US"/>
              <a:t>Horní a dolní odsazení (margin) dvou blokových prvků pod sebou se nesčítá, ale použije se větší z hodnot.</a:t>
            </a:r>
            <a:endParaRPr/>
          </a:p>
        </p:txBody>
      </p:sp>
      <p:pic>
        <p:nvPicPr>
          <p:cNvPr id="247" name="Google Shape;247;p37"/>
          <p:cNvPicPr preferRelativeResize="0"/>
          <p:nvPr/>
        </p:nvPicPr>
        <p:blipFill>
          <a:blip r:embed="rId3">
            <a:alphaModFix/>
          </a:blip>
          <a:stretch>
            <a:fillRect/>
          </a:stretch>
        </p:blipFill>
        <p:spPr>
          <a:xfrm>
            <a:off x="5001454" y="1416700"/>
            <a:ext cx="6539100" cy="4457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body" idx="1"/>
          </p:nvPr>
        </p:nvSpPr>
        <p:spPr>
          <a:xfrm>
            <a:off x="7533900" y="1607850"/>
            <a:ext cx="3845700" cy="4738200"/>
          </a:xfrm>
          <a:prstGeom prst="rect">
            <a:avLst/>
          </a:prstGeom>
        </p:spPr>
        <p:txBody>
          <a:bodyPr spcFirstLastPara="1" wrap="square" lIns="91425" tIns="91425" rIns="91425" bIns="91425" anchor="t" anchorCtr="0">
            <a:noAutofit/>
          </a:bodyPr>
          <a:lstStyle/>
          <a:p>
            <a:pPr marL="89999" lvl="0" indent="0" algn="l" rtl="0">
              <a:lnSpc>
                <a:spcPct val="115000"/>
              </a:lnSpc>
              <a:spcBef>
                <a:spcPts val="1000"/>
              </a:spcBef>
              <a:spcAft>
                <a:spcPts val="0"/>
              </a:spcAft>
              <a:buNone/>
            </a:pPr>
            <a:r>
              <a:rPr lang="en-US" sz="2400"/>
              <a:t>A někdy… někdy je to fakt divné, než si na to člověk zvykne.</a:t>
            </a:r>
            <a:endParaRPr sz="2400"/>
          </a:p>
          <a:p>
            <a:pPr marL="89999" lvl="0" indent="0" algn="l" rtl="0">
              <a:lnSpc>
                <a:spcPct val="115000"/>
              </a:lnSpc>
              <a:spcBef>
                <a:spcPts val="1000"/>
              </a:spcBef>
              <a:spcAft>
                <a:spcPts val="0"/>
              </a:spcAft>
              <a:buNone/>
            </a:pPr>
            <a:r>
              <a:rPr lang="en-US" sz="2400"/>
              <a:t>Ke kolapsu dochází i když je prvek s marginem uzavřený v jiném boxu.</a:t>
            </a:r>
            <a:endParaRPr sz="2400"/>
          </a:p>
          <a:p>
            <a:pPr marL="89999" lvl="0" indent="0" algn="l" rtl="0">
              <a:lnSpc>
                <a:spcPct val="115000"/>
              </a:lnSpc>
              <a:spcBef>
                <a:spcPts val="1000"/>
              </a:spcBef>
              <a:spcAft>
                <a:spcPts val="0"/>
              </a:spcAft>
              <a:buNone/>
            </a:pPr>
            <a:r>
              <a:rPr lang="en-US" sz="2400"/>
              <a:t>Pro přesnost - stane se to někdy!</a:t>
            </a:r>
            <a:endParaRPr sz="2400"/>
          </a:p>
        </p:txBody>
      </p:sp>
      <p:pic>
        <p:nvPicPr>
          <p:cNvPr id="253" name="Google Shape;253;p38"/>
          <p:cNvPicPr preferRelativeResize="0"/>
          <p:nvPr/>
        </p:nvPicPr>
        <p:blipFill>
          <a:blip r:embed="rId3">
            <a:alphaModFix/>
          </a:blip>
          <a:stretch>
            <a:fillRect/>
          </a:stretch>
        </p:blipFill>
        <p:spPr>
          <a:xfrm>
            <a:off x="1157775" y="226576"/>
            <a:ext cx="5475924" cy="6365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text 1"/>
          <p:cNvSpPr>
            <a:spLocks noGrp="1"/>
          </p:cNvSpPr>
          <p:nvPr>
            <p:ph type="body" idx="1"/>
          </p:nvPr>
        </p:nvSpPr>
        <p:spPr>
          <a:xfrm>
            <a:off x="964660" y="1378151"/>
            <a:ext cx="10134600" cy="1978841"/>
          </a:xfrm>
        </p:spPr>
        <p:txBody>
          <a:bodyPr/>
          <a:lstStyle/>
          <a:p>
            <a:r>
              <a:rPr lang="cs-CZ" dirty="0"/>
              <a:t>Ve výchozím nastavení ( </a:t>
            </a:r>
            <a:r>
              <a:rPr lang="cs-CZ" dirty="0">
                <a:solidFill>
                  <a:schemeClr val="tx1">
                    <a:lumMod val="50000"/>
                    <a:lumOff val="50000"/>
                  </a:schemeClr>
                </a:solidFill>
              </a:rPr>
              <a:t>„box-</a:t>
            </a:r>
            <a:r>
              <a:rPr lang="cs-CZ" dirty="0" err="1">
                <a:solidFill>
                  <a:schemeClr val="tx1">
                    <a:lumMod val="50000"/>
                    <a:lumOff val="50000"/>
                  </a:schemeClr>
                </a:solidFill>
              </a:rPr>
              <a:t>sizing</a:t>
            </a:r>
            <a:r>
              <a:rPr lang="cs-CZ" dirty="0">
                <a:solidFill>
                  <a:schemeClr val="tx1">
                    <a:lumMod val="50000"/>
                    <a:lumOff val="50000"/>
                  </a:schemeClr>
                </a:solidFill>
              </a:rPr>
              <a:t>:</a:t>
            </a:r>
            <a:r>
              <a:rPr lang="en-US" dirty="0">
                <a:solidFill>
                  <a:schemeClr val="tx1">
                    <a:lumMod val="50000"/>
                    <a:lumOff val="50000"/>
                  </a:schemeClr>
                </a:solidFill>
                <a:sym typeface="Roboto Mono"/>
              </a:rPr>
              <a:t> content-box;</a:t>
            </a:r>
            <a:r>
              <a:rPr lang="cs-CZ" dirty="0">
                <a:solidFill>
                  <a:schemeClr val="tx1">
                    <a:lumMod val="50000"/>
                    <a:lumOff val="50000"/>
                  </a:schemeClr>
                </a:solidFill>
                <a:sym typeface="Roboto Mono"/>
              </a:rPr>
              <a:t>“ </a:t>
            </a:r>
            <a:r>
              <a:rPr lang="cs-CZ" dirty="0"/>
              <a:t>) se šířka a výška prvku počítá takto:</a:t>
            </a:r>
          </a:p>
          <a:p>
            <a:pPr lvl="1"/>
            <a:r>
              <a:rPr lang="cs-CZ" dirty="0" err="1"/>
              <a:t>width</a:t>
            </a:r>
            <a:r>
              <a:rPr lang="cs-CZ" dirty="0"/>
              <a:t> + </a:t>
            </a:r>
            <a:r>
              <a:rPr lang="cs-CZ" dirty="0" err="1"/>
              <a:t>padding</a:t>
            </a:r>
            <a:r>
              <a:rPr lang="cs-CZ" dirty="0"/>
              <a:t> + </a:t>
            </a:r>
            <a:r>
              <a:rPr lang="cs-CZ" dirty="0" err="1"/>
              <a:t>border</a:t>
            </a:r>
            <a:r>
              <a:rPr lang="cs-CZ" dirty="0"/>
              <a:t> = vlastní šířka elementu</a:t>
            </a:r>
          </a:p>
          <a:p>
            <a:pPr lvl="1"/>
            <a:r>
              <a:rPr lang="cs-CZ" dirty="0" err="1"/>
              <a:t>height</a:t>
            </a:r>
            <a:r>
              <a:rPr lang="cs-CZ" dirty="0"/>
              <a:t> + </a:t>
            </a:r>
            <a:r>
              <a:rPr lang="cs-CZ" dirty="0" err="1"/>
              <a:t>padding</a:t>
            </a:r>
            <a:r>
              <a:rPr lang="cs-CZ" dirty="0"/>
              <a:t> + </a:t>
            </a:r>
            <a:r>
              <a:rPr lang="cs-CZ" dirty="0" err="1"/>
              <a:t>border</a:t>
            </a:r>
            <a:r>
              <a:rPr lang="cs-CZ" dirty="0"/>
              <a:t> = vlastní výška elementu</a:t>
            </a:r>
          </a:p>
        </p:txBody>
      </p:sp>
      <p:sp>
        <p:nvSpPr>
          <p:cNvPr id="3" name="Nadpis 2"/>
          <p:cNvSpPr>
            <a:spLocks noGrp="1"/>
          </p:cNvSpPr>
          <p:nvPr>
            <p:ph type="title"/>
          </p:nvPr>
        </p:nvSpPr>
        <p:spPr/>
        <p:txBody>
          <a:bodyPr/>
          <a:lstStyle/>
          <a:p>
            <a:r>
              <a:rPr lang="cs-CZ" dirty="0"/>
              <a:t> CSS box-</a:t>
            </a:r>
            <a:r>
              <a:rPr lang="cs-CZ" dirty="0" err="1"/>
              <a:t>sizing</a:t>
            </a:r>
            <a:r>
              <a:rPr lang="cs-CZ" dirty="0"/>
              <a:t> </a:t>
            </a:r>
            <a:r>
              <a:rPr lang="cs-CZ" dirty="0" err="1"/>
              <a:t>Property</a:t>
            </a:r>
            <a:endParaRPr lang="cs-CZ" dirty="0"/>
          </a:p>
        </p:txBody>
      </p:sp>
      <p:sp>
        <p:nvSpPr>
          <p:cNvPr id="4" name="Obdélník 3"/>
          <p:cNvSpPr/>
          <p:nvPr/>
        </p:nvSpPr>
        <p:spPr>
          <a:xfrm>
            <a:off x="983432" y="3212976"/>
            <a:ext cx="8064896" cy="3334246"/>
          </a:xfrm>
          <a:prstGeom prst="rect">
            <a:avLst/>
          </a:prstGeom>
        </p:spPr>
        <p:txBody>
          <a:bodyPr wrap="square">
            <a:spAutoFit/>
          </a:bodyPr>
          <a:lstStyle/>
          <a:p>
            <a:pPr lvl="0">
              <a:lnSpc>
                <a:spcPct val="115000"/>
              </a:lnSpc>
              <a:spcBef>
                <a:spcPts val="800"/>
              </a:spcBef>
            </a:pPr>
            <a:r>
              <a:rPr lang="en-US" sz="2000" dirty="0">
                <a:solidFill>
                  <a:srgbClr val="EB008B"/>
                </a:solidFill>
                <a:latin typeface="Roboto Mono"/>
                <a:ea typeface="Roboto Mono"/>
                <a:cs typeface="Roboto Mono"/>
                <a:sym typeface="Roboto Mono"/>
              </a:rPr>
              <a:t>div1</a:t>
            </a:r>
            <a:r>
              <a:rPr lang="en-US" sz="2000" dirty="0">
                <a:highlight>
                  <a:srgbClr val="FFFFFF"/>
                </a:highlight>
                <a:latin typeface="Roboto Mono"/>
                <a:ea typeface="Roboto Mono"/>
                <a:cs typeface="Roboto Mono"/>
                <a:sym typeface="Roboto Mono"/>
              </a:rPr>
              <a:t> {</a:t>
            </a:r>
            <a:br>
              <a:rPr lang="en-US" sz="2000" dirty="0">
                <a:highlight>
                  <a:srgbClr val="FFFFFF"/>
                </a:highlight>
                <a:latin typeface="Roboto Mono"/>
                <a:ea typeface="Roboto Mono"/>
                <a:cs typeface="Roboto Mono"/>
                <a:sym typeface="Roboto Mono"/>
              </a:rPr>
            </a:br>
            <a:r>
              <a:rPr lang="en-US" sz="2400" dirty="0">
                <a:highlight>
                  <a:srgbClr val="FFFFFF"/>
                </a:highlight>
                <a:latin typeface="Roboto Mono"/>
                <a:ea typeface="Roboto Mono"/>
                <a:cs typeface="Roboto Mono"/>
                <a:sym typeface="Roboto Mono"/>
              </a:rPr>
              <a:t>  </a:t>
            </a:r>
            <a:r>
              <a:rPr lang="en-US" sz="2400" dirty="0">
                <a:solidFill>
                  <a:srgbClr val="0000FF"/>
                </a:solidFill>
                <a:latin typeface="Roboto Mono"/>
                <a:ea typeface="Roboto Mono"/>
                <a:cs typeface="Roboto Mono"/>
                <a:sym typeface="Roboto Mono"/>
              </a:rPr>
              <a:t>width: </a:t>
            </a:r>
            <a:r>
              <a:rPr lang="en-US" sz="2400" dirty="0">
                <a:solidFill>
                  <a:srgbClr val="F36F21"/>
                </a:solidFill>
                <a:highlight>
                  <a:srgbClr val="FFFFFF"/>
                </a:highlight>
                <a:latin typeface="Roboto Mono"/>
                <a:ea typeface="Roboto Mono"/>
                <a:cs typeface="Roboto Mono"/>
                <a:sym typeface="Roboto Mono"/>
              </a:rPr>
              <a:t>300px;</a:t>
            </a:r>
          </a:p>
          <a:p>
            <a:pPr lvl="0">
              <a:lnSpc>
                <a:spcPct val="115000"/>
              </a:lnSpc>
              <a:spcBef>
                <a:spcPts val="800"/>
              </a:spcBef>
            </a:pPr>
            <a:r>
              <a:rPr lang="en-US" sz="2400" dirty="0">
                <a:solidFill>
                  <a:srgbClr val="0000FF"/>
                </a:solidFill>
                <a:latin typeface="Roboto Mono"/>
                <a:ea typeface="Roboto Mono"/>
                <a:cs typeface="Roboto Mono"/>
                <a:sym typeface="Roboto Mono"/>
              </a:rPr>
              <a:t>  height: </a:t>
            </a:r>
            <a:r>
              <a:rPr lang="en-US" sz="2400" dirty="0">
                <a:solidFill>
                  <a:srgbClr val="F36F21"/>
                </a:solidFill>
                <a:highlight>
                  <a:srgbClr val="FFFFFF"/>
                </a:highlight>
                <a:latin typeface="Roboto Mono"/>
                <a:ea typeface="Roboto Mono"/>
                <a:cs typeface="Roboto Mono"/>
                <a:sym typeface="Roboto Mono"/>
              </a:rPr>
              <a:t>100px;</a:t>
            </a:r>
          </a:p>
          <a:p>
            <a:pPr lvl="0">
              <a:lnSpc>
                <a:spcPct val="115000"/>
              </a:lnSpc>
              <a:spcBef>
                <a:spcPts val="800"/>
              </a:spcBef>
            </a:pPr>
            <a:r>
              <a:rPr lang="en-US" sz="2400" dirty="0">
                <a:solidFill>
                  <a:srgbClr val="0000FF"/>
                </a:solidFill>
                <a:latin typeface="Roboto Mono"/>
                <a:ea typeface="Roboto Mono"/>
                <a:cs typeface="Roboto Mono"/>
                <a:sym typeface="Roboto Mono"/>
              </a:rPr>
              <a:t>  padding: </a:t>
            </a:r>
            <a:r>
              <a:rPr lang="en-US" sz="2400" dirty="0">
                <a:solidFill>
                  <a:srgbClr val="F36F21"/>
                </a:solidFill>
                <a:highlight>
                  <a:srgbClr val="FFFFFF"/>
                </a:highlight>
                <a:latin typeface="Roboto Mono"/>
                <a:ea typeface="Roboto Mono"/>
                <a:cs typeface="Roboto Mono"/>
                <a:sym typeface="Roboto Mono"/>
              </a:rPr>
              <a:t>25px;</a:t>
            </a:r>
          </a:p>
          <a:p>
            <a:pPr lvl="0">
              <a:lnSpc>
                <a:spcPct val="115000"/>
              </a:lnSpc>
              <a:spcBef>
                <a:spcPts val="800"/>
              </a:spcBef>
            </a:pPr>
            <a:r>
              <a:rPr lang="en-US" sz="2400" dirty="0">
                <a:solidFill>
                  <a:srgbClr val="0000FF"/>
                </a:solidFill>
                <a:latin typeface="Roboto Mono"/>
                <a:ea typeface="Roboto Mono"/>
                <a:cs typeface="Roboto Mono"/>
                <a:sym typeface="Roboto Mono"/>
              </a:rPr>
              <a:t>  border: </a:t>
            </a:r>
            <a:r>
              <a:rPr lang="en-US" sz="2400" dirty="0">
                <a:solidFill>
                  <a:srgbClr val="F36F21"/>
                </a:solidFill>
                <a:highlight>
                  <a:srgbClr val="FFFFFF"/>
                </a:highlight>
                <a:latin typeface="Roboto Mono"/>
                <a:ea typeface="Roboto Mono"/>
                <a:cs typeface="Roboto Mono"/>
                <a:sym typeface="Roboto Mono"/>
              </a:rPr>
              <a:t>2px solid blue;</a:t>
            </a:r>
            <a:endParaRPr lang="cs-CZ" sz="2400" dirty="0">
              <a:solidFill>
                <a:srgbClr val="F36F21"/>
              </a:solidFill>
              <a:highlight>
                <a:srgbClr val="FFFFFF"/>
              </a:highlight>
              <a:latin typeface="Roboto Mono"/>
              <a:ea typeface="Roboto Mono"/>
              <a:cs typeface="Roboto Mono"/>
              <a:sym typeface="Roboto Mono"/>
            </a:endParaRPr>
          </a:p>
          <a:p>
            <a:pPr>
              <a:lnSpc>
                <a:spcPct val="115000"/>
              </a:lnSpc>
              <a:spcBef>
                <a:spcPts val="800"/>
              </a:spcBef>
            </a:pPr>
            <a:r>
              <a:rPr lang="cs-CZ" sz="2400" dirty="0">
                <a:solidFill>
                  <a:srgbClr val="F36F21"/>
                </a:solidFill>
                <a:highlight>
                  <a:srgbClr val="FFFFFF"/>
                </a:highlight>
                <a:latin typeface="Roboto Mono"/>
                <a:ea typeface="Roboto Mono"/>
                <a:cs typeface="Roboto Mono"/>
                <a:sym typeface="Roboto Mono"/>
              </a:rPr>
              <a:t>  </a:t>
            </a:r>
            <a:r>
              <a:rPr lang="cs-CZ" sz="2400" dirty="0">
                <a:solidFill>
                  <a:schemeClr val="tx1">
                    <a:lumMod val="50000"/>
                    <a:lumOff val="50000"/>
                  </a:schemeClr>
                </a:solidFill>
                <a:highlight>
                  <a:srgbClr val="FFFFFF"/>
                </a:highlight>
                <a:latin typeface="Roboto Mono"/>
                <a:ea typeface="Roboto Mono"/>
                <a:cs typeface="Roboto Mono"/>
                <a:sym typeface="Roboto Mono"/>
              </a:rPr>
              <a:t>/* výchozí:: </a:t>
            </a:r>
            <a:r>
              <a:rPr lang="cs-CZ" sz="2400" dirty="0">
                <a:solidFill>
                  <a:schemeClr val="tx1">
                    <a:lumMod val="50000"/>
                    <a:lumOff val="50000"/>
                  </a:schemeClr>
                </a:solidFill>
                <a:latin typeface="Roboto Mono"/>
                <a:ea typeface="Roboto Mono"/>
                <a:cs typeface="Roboto Mono"/>
              </a:rPr>
              <a:t>box-</a:t>
            </a:r>
            <a:r>
              <a:rPr lang="cs-CZ" sz="2400" dirty="0" err="1">
                <a:solidFill>
                  <a:schemeClr val="tx1">
                    <a:lumMod val="50000"/>
                    <a:lumOff val="50000"/>
                  </a:schemeClr>
                </a:solidFill>
                <a:latin typeface="Roboto Mono"/>
                <a:ea typeface="Roboto Mono"/>
                <a:cs typeface="Roboto Mono"/>
              </a:rPr>
              <a:t>sizing</a:t>
            </a:r>
            <a:r>
              <a:rPr lang="cs-CZ" sz="2400" dirty="0">
                <a:solidFill>
                  <a:schemeClr val="tx1">
                    <a:lumMod val="50000"/>
                    <a:lumOff val="50000"/>
                  </a:schemeClr>
                </a:solidFill>
                <a:latin typeface="Roboto Mono"/>
                <a:ea typeface="Roboto Mono"/>
                <a:cs typeface="Roboto Mono"/>
              </a:rPr>
              <a:t>:</a:t>
            </a:r>
            <a:r>
              <a:rPr lang="en-US" sz="2400" dirty="0">
                <a:solidFill>
                  <a:schemeClr val="tx1">
                    <a:lumMod val="50000"/>
                    <a:lumOff val="50000"/>
                  </a:schemeClr>
                </a:solidFill>
                <a:latin typeface="Roboto Mono"/>
                <a:ea typeface="Roboto Mono"/>
                <a:cs typeface="Roboto Mono"/>
                <a:sym typeface="Roboto Mono"/>
              </a:rPr>
              <a:t> </a:t>
            </a:r>
            <a:r>
              <a:rPr lang="en-US" sz="2400" dirty="0">
                <a:solidFill>
                  <a:schemeClr val="tx1">
                    <a:lumMod val="50000"/>
                    <a:lumOff val="50000"/>
                  </a:schemeClr>
                </a:solidFill>
                <a:highlight>
                  <a:srgbClr val="FFFFFF"/>
                </a:highlight>
                <a:latin typeface="Roboto Mono"/>
                <a:ea typeface="Roboto Mono"/>
                <a:cs typeface="Roboto Mono"/>
                <a:sym typeface="Roboto Mono"/>
              </a:rPr>
              <a:t>content-box;</a:t>
            </a:r>
            <a:r>
              <a:rPr lang="cs-CZ" sz="2400" dirty="0">
                <a:solidFill>
                  <a:schemeClr val="tx1">
                    <a:lumMod val="50000"/>
                    <a:lumOff val="50000"/>
                  </a:schemeClr>
                </a:solidFill>
                <a:highlight>
                  <a:srgbClr val="FFFFFF"/>
                </a:highlight>
                <a:latin typeface="Roboto Mono"/>
                <a:ea typeface="Roboto Mono"/>
                <a:cs typeface="Roboto Mono"/>
                <a:sym typeface="Roboto Mono"/>
              </a:rPr>
              <a:t>*/</a:t>
            </a:r>
            <a:br>
              <a:rPr lang="en-US" sz="2400" dirty="0">
                <a:solidFill>
                  <a:schemeClr val="tx1">
                    <a:lumMod val="50000"/>
                    <a:lumOff val="50000"/>
                  </a:schemeClr>
                </a:solidFill>
                <a:highlight>
                  <a:srgbClr val="FFFFFF"/>
                </a:highlight>
                <a:latin typeface="Roboto Mono"/>
                <a:ea typeface="Roboto Mono"/>
                <a:cs typeface="Roboto Mono"/>
                <a:sym typeface="Roboto Mono"/>
              </a:rPr>
            </a:br>
            <a:r>
              <a:rPr lang="en-US" sz="2000" dirty="0">
                <a:highlight>
                  <a:srgbClr val="FFFFFF"/>
                </a:highlight>
                <a:latin typeface="Roboto Mono"/>
                <a:ea typeface="Roboto Mono"/>
                <a:cs typeface="Roboto Mono"/>
                <a:sym typeface="Roboto Mono"/>
              </a:rPr>
              <a:t>}</a:t>
            </a:r>
          </a:p>
        </p:txBody>
      </p:sp>
      <p:sp>
        <p:nvSpPr>
          <p:cNvPr id="5" name="Google Shape;211;p33"/>
          <p:cNvSpPr txBox="1"/>
          <p:nvPr/>
        </p:nvSpPr>
        <p:spPr>
          <a:xfrm rot="-5400000">
            <a:off x="321966" y="3402284"/>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CCCCCC"/>
                </a:solidFill>
              </a:rPr>
              <a:t>CSS</a:t>
            </a:r>
            <a:endParaRPr sz="2000" dirty="0">
              <a:solidFill>
                <a:srgbClr val="CCCCCC"/>
              </a:solidFill>
            </a:endParaRPr>
          </a:p>
        </p:txBody>
      </p:sp>
      <p:cxnSp>
        <p:nvCxnSpPr>
          <p:cNvPr id="6" name="Google Shape;219;p34"/>
          <p:cNvCxnSpPr/>
          <p:nvPr/>
        </p:nvCxnSpPr>
        <p:spPr>
          <a:xfrm>
            <a:off x="941466" y="3356992"/>
            <a:ext cx="0" cy="3096344"/>
          </a:xfrm>
          <a:prstGeom prst="straightConnector1">
            <a:avLst/>
          </a:prstGeom>
          <a:noFill/>
          <a:ln w="19050" cap="flat" cmpd="sng">
            <a:solidFill>
              <a:srgbClr val="CCCCCC"/>
            </a:solidFill>
            <a:prstDash val="solid"/>
            <a:round/>
            <a:headEnd type="none" w="med" len="med"/>
            <a:tailEnd type="none" w="med" len="med"/>
          </a:ln>
        </p:spPr>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984" y="3345929"/>
            <a:ext cx="54006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109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text 1"/>
          <p:cNvSpPr>
            <a:spLocks noGrp="1"/>
          </p:cNvSpPr>
          <p:nvPr>
            <p:ph type="body" idx="1"/>
          </p:nvPr>
        </p:nvSpPr>
        <p:spPr>
          <a:xfrm>
            <a:off x="964660" y="1378151"/>
            <a:ext cx="10134600" cy="1978841"/>
          </a:xfrm>
        </p:spPr>
        <p:txBody>
          <a:bodyPr/>
          <a:lstStyle/>
          <a:p>
            <a:r>
              <a:rPr lang="cs-CZ" dirty="0"/>
              <a:t>Vlastnost </a:t>
            </a:r>
            <a:r>
              <a:rPr lang="cs-CZ" i="1" dirty="0">
                <a:solidFill>
                  <a:schemeClr val="bg2">
                    <a:lumMod val="60000"/>
                    <a:lumOff val="40000"/>
                  </a:schemeClr>
                </a:solidFill>
              </a:rPr>
              <a:t>„box-</a:t>
            </a:r>
            <a:r>
              <a:rPr lang="cs-CZ" i="1" dirty="0" err="1">
                <a:solidFill>
                  <a:schemeClr val="bg2">
                    <a:lumMod val="60000"/>
                    <a:lumOff val="40000"/>
                  </a:schemeClr>
                </a:solidFill>
              </a:rPr>
              <a:t>sizing</a:t>
            </a:r>
            <a:r>
              <a:rPr lang="cs-CZ" i="1" dirty="0">
                <a:solidFill>
                  <a:schemeClr val="bg2">
                    <a:lumMod val="60000"/>
                    <a:lumOff val="40000"/>
                  </a:schemeClr>
                </a:solidFill>
              </a:rPr>
              <a:t>“</a:t>
            </a:r>
            <a:r>
              <a:rPr lang="cs-CZ" dirty="0"/>
              <a:t> nám umožňuje zahrnout </a:t>
            </a:r>
            <a:r>
              <a:rPr lang="cs-CZ" dirty="0" err="1"/>
              <a:t>padding</a:t>
            </a:r>
            <a:r>
              <a:rPr lang="cs-CZ" dirty="0"/>
              <a:t>  </a:t>
            </a:r>
            <a:r>
              <a:rPr lang="cs-CZ" dirty="0" err="1"/>
              <a:t>border</a:t>
            </a:r>
            <a:r>
              <a:rPr lang="cs-CZ" dirty="0"/>
              <a:t> do celkové šířky a výšky prvku.</a:t>
            </a:r>
          </a:p>
          <a:p>
            <a:r>
              <a:rPr lang="cs-CZ" dirty="0"/>
              <a:t>Pokud nastavíte „</a:t>
            </a:r>
            <a:r>
              <a:rPr lang="cs-CZ" i="1" dirty="0">
                <a:solidFill>
                  <a:schemeClr val="bg2">
                    <a:lumMod val="60000"/>
                    <a:lumOff val="40000"/>
                  </a:schemeClr>
                </a:solidFill>
              </a:rPr>
              <a:t>box-</a:t>
            </a:r>
            <a:r>
              <a:rPr lang="cs-CZ" i="1" dirty="0" err="1">
                <a:solidFill>
                  <a:schemeClr val="bg2">
                    <a:lumMod val="60000"/>
                    <a:lumOff val="40000"/>
                  </a:schemeClr>
                </a:solidFill>
              </a:rPr>
              <a:t>sizing</a:t>
            </a:r>
            <a:r>
              <a:rPr lang="cs-CZ" i="1" dirty="0">
                <a:solidFill>
                  <a:schemeClr val="bg2">
                    <a:lumMod val="60000"/>
                    <a:lumOff val="40000"/>
                  </a:schemeClr>
                </a:solidFill>
              </a:rPr>
              <a:t>: </a:t>
            </a:r>
            <a:r>
              <a:rPr lang="cs-CZ" i="1" dirty="0" err="1">
                <a:solidFill>
                  <a:schemeClr val="bg2">
                    <a:lumMod val="60000"/>
                    <a:lumOff val="40000"/>
                  </a:schemeClr>
                </a:solidFill>
              </a:rPr>
              <a:t>border</a:t>
            </a:r>
            <a:r>
              <a:rPr lang="cs-CZ" i="1" dirty="0">
                <a:solidFill>
                  <a:schemeClr val="bg2">
                    <a:lumMod val="60000"/>
                    <a:lumOff val="40000"/>
                  </a:schemeClr>
                </a:solidFill>
              </a:rPr>
              <a:t>-box;“ </a:t>
            </a:r>
            <a:r>
              <a:rPr lang="cs-CZ" dirty="0"/>
              <a:t>na prvku jsou do šířky a výšky zahrnuty </a:t>
            </a:r>
            <a:r>
              <a:rPr lang="cs-CZ" dirty="0" err="1"/>
              <a:t>padding</a:t>
            </a:r>
            <a:r>
              <a:rPr lang="cs-CZ" dirty="0"/>
              <a:t> i </a:t>
            </a:r>
            <a:r>
              <a:rPr lang="cs-CZ" dirty="0" err="1"/>
              <a:t>border</a:t>
            </a:r>
            <a:r>
              <a:rPr lang="cs-CZ" dirty="0"/>
              <a:t>:</a:t>
            </a:r>
          </a:p>
        </p:txBody>
      </p:sp>
      <p:sp>
        <p:nvSpPr>
          <p:cNvPr id="3" name="Nadpis 2"/>
          <p:cNvSpPr>
            <a:spLocks noGrp="1"/>
          </p:cNvSpPr>
          <p:nvPr>
            <p:ph type="title"/>
          </p:nvPr>
        </p:nvSpPr>
        <p:spPr/>
        <p:txBody>
          <a:bodyPr/>
          <a:lstStyle/>
          <a:p>
            <a:r>
              <a:rPr lang="cs-CZ" dirty="0"/>
              <a:t> CSS box-</a:t>
            </a:r>
            <a:r>
              <a:rPr lang="cs-CZ" dirty="0" err="1"/>
              <a:t>sizing</a:t>
            </a:r>
            <a:r>
              <a:rPr lang="cs-CZ" dirty="0"/>
              <a:t> </a:t>
            </a:r>
            <a:r>
              <a:rPr lang="cs-CZ" dirty="0" err="1"/>
              <a:t>Property</a:t>
            </a:r>
            <a:endParaRPr lang="cs-CZ" dirty="0"/>
          </a:p>
        </p:txBody>
      </p:sp>
      <p:sp>
        <p:nvSpPr>
          <p:cNvPr id="4" name="Obdélník 3"/>
          <p:cNvSpPr/>
          <p:nvPr/>
        </p:nvSpPr>
        <p:spPr>
          <a:xfrm>
            <a:off x="983432" y="3429000"/>
            <a:ext cx="4968552" cy="3334246"/>
          </a:xfrm>
          <a:prstGeom prst="rect">
            <a:avLst/>
          </a:prstGeom>
        </p:spPr>
        <p:txBody>
          <a:bodyPr wrap="square">
            <a:spAutoFit/>
          </a:bodyPr>
          <a:lstStyle/>
          <a:p>
            <a:pPr lvl="0">
              <a:lnSpc>
                <a:spcPct val="115000"/>
              </a:lnSpc>
              <a:spcBef>
                <a:spcPts val="800"/>
              </a:spcBef>
            </a:pPr>
            <a:r>
              <a:rPr lang="en-US" sz="2000" dirty="0">
                <a:solidFill>
                  <a:srgbClr val="EB008B"/>
                </a:solidFill>
                <a:latin typeface="Roboto Mono"/>
                <a:ea typeface="Roboto Mono"/>
                <a:cs typeface="Roboto Mono"/>
                <a:sym typeface="Roboto Mono"/>
              </a:rPr>
              <a:t>div</a:t>
            </a:r>
            <a:r>
              <a:rPr lang="cs-CZ" sz="2000" dirty="0">
                <a:solidFill>
                  <a:srgbClr val="EB008B"/>
                </a:solidFill>
                <a:latin typeface="Roboto Mono"/>
                <a:ea typeface="Roboto Mono"/>
                <a:cs typeface="Roboto Mono"/>
                <a:sym typeface="Roboto Mono"/>
              </a:rPr>
              <a:t>2</a:t>
            </a:r>
            <a:r>
              <a:rPr lang="en-US" sz="2000" dirty="0">
                <a:highlight>
                  <a:srgbClr val="FFFFFF"/>
                </a:highlight>
                <a:latin typeface="Roboto Mono"/>
                <a:ea typeface="Roboto Mono"/>
                <a:cs typeface="Roboto Mono"/>
                <a:sym typeface="Roboto Mono"/>
              </a:rPr>
              <a:t> {</a:t>
            </a:r>
            <a:br>
              <a:rPr lang="en-US" sz="2000" dirty="0">
                <a:highlight>
                  <a:srgbClr val="FFFFFF"/>
                </a:highlight>
                <a:latin typeface="Roboto Mono"/>
                <a:ea typeface="Roboto Mono"/>
                <a:cs typeface="Roboto Mono"/>
                <a:sym typeface="Roboto Mono"/>
              </a:rPr>
            </a:br>
            <a:r>
              <a:rPr lang="en-US" sz="2000" dirty="0">
                <a:highlight>
                  <a:srgbClr val="FFFFFF"/>
                </a:highlight>
                <a:latin typeface="Roboto Mono"/>
                <a:ea typeface="Roboto Mono"/>
                <a:cs typeface="Roboto Mono"/>
                <a:sym typeface="Roboto Mono"/>
              </a:rPr>
              <a:t>  </a:t>
            </a:r>
            <a:r>
              <a:rPr lang="en-US" sz="2000" dirty="0">
                <a:solidFill>
                  <a:srgbClr val="0000FF"/>
                </a:solidFill>
                <a:latin typeface="Roboto Mono"/>
                <a:ea typeface="Roboto Mono"/>
                <a:cs typeface="Roboto Mono"/>
                <a:sym typeface="Roboto Mono"/>
              </a:rPr>
              <a:t>width: </a:t>
            </a:r>
            <a:r>
              <a:rPr lang="en-US" sz="2400" dirty="0">
                <a:solidFill>
                  <a:srgbClr val="F36F21"/>
                </a:solidFill>
                <a:highlight>
                  <a:srgbClr val="FFFFFF"/>
                </a:highlight>
                <a:latin typeface="Roboto Mono"/>
                <a:ea typeface="Roboto Mono"/>
                <a:cs typeface="Roboto Mono"/>
                <a:sym typeface="Roboto Mono"/>
              </a:rPr>
              <a:t>300px;</a:t>
            </a:r>
            <a:endParaRPr lang="en-US" sz="36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en-US" sz="2000" dirty="0">
                <a:solidFill>
                  <a:srgbClr val="0000FF"/>
                </a:solidFill>
                <a:latin typeface="Roboto Mono"/>
                <a:ea typeface="Roboto Mono"/>
                <a:cs typeface="Roboto Mono"/>
                <a:sym typeface="Roboto Mono"/>
              </a:rPr>
              <a:t>  height: </a:t>
            </a:r>
            <a:r>
              <a:rPr lang="en-US" sz="2400" dirty="0">
                <a:solidFill>
                  <a:srgbClr val="F36F21"/>
                </a:solidFill>
                <a:highlight>
                  <a:srgbClr val="FFFFFF"/>
                </a:highlight>
                <a:latin typeface="Roboto Mono"/>
                <a:ea typeface="Roboto Mono"/>
                <a:cs typeface="Roboto Mono"/>
                <a:sym typeface="Roboto Mono"/>
              </a:rPr>
              <a:t>100px;</a:t>
            </a:r>
          </a:p>
          <a:p>
            <a:pPr lvl="0">
              <a:lnSpc>
                <a:spcPct val="115000"/>
              </a:lnSpc>
              <a:spcBef>
                <a:spcPts val="800"/>
              </a:spcBef>
            </a:pPr>
            <a:r>
              <a:rPr lang="en-US" sz="2000" dirty="0">
                <a:solidFill>
                  <a:srgbClr val="0000FF"/>
                </a:solidFill>
                <a:latin typeface="Roboto Mono"/>
                <a:ea typeface="Roboto Mono"/>
                <a:cs typeface="Roboto Mono"/>
                <a:sym typeface="Roboto Mono"/>
              </a:rPr>
              <a:t>  padding: </a:t>
            </a:r>
            <a:r>
              <a:rPr lang="en-US" sz="2400" dirty="0">
                <a:solidFill>
                  <a:srgbClr val="F36F21"/>
                </a:solidFill>
                <a:highlight>
                  <a:srgbClr val="FFFFFF"/>
                </a:highlight>
                <a:latin typeface="Roboto Mono"/>
                <a:ea typeface="Roboto Mono"/>
                <a:cs typeface="Roboto Mono"/>
                <a:sym typeface="Roboto Mono"/>
              </a:rPr>
              <a:t>25px;</a:t>
            </a:r>
          </a:p>
          <a:p>
            <a:pPr lvl="0">
              <a:lnSpc>
                <a:spcPct val="115000"/>
              </a:lnSpc>
              <a:spcBef>
                <a:spcPts val="800"/>
              </a:spcBef>
            </a:pPr>
            <a:r>
              <a:rPr lang="en-US" sz="2000" dirty="0">
                <a:solidFill>
                  <a:srgbClr val="0000FF"/>
                </a:solidFill>
                <a:latin typeface="Roboto Mono"/>
                <a:ea typeface="Roboto Mono"/>
                <a:cs typeface="Roboto Mono"/>
                <a:sym typeface="Roboto Mono"/>
              </a:rPr>
              <a:t>  border: </a:t>
            </a:r>
            <a:r>
              <a:rPr lang="en-US" sz="2400" dirty="0">
                <a:solidFill>
                  <a:srgbClr val="F36F21"/>
                </a:solidFill>
                <a:highlight>
                  <a:srgbClr val="FFFFFF"/>
                </a:highlight>
                <a:latin typeface="Roboto Mono"/>
                <a:ea typeface="Roboto Mono"/>
                <a:cs typeface="Roboto Mono"/>
                <a:sym typeface="Roboto Mono"/>
              </a:rPr>
              <a:t>2px solid </a:t>
            </a:r>
            <a:r>
              <a:rPr lang="cs-CZ" sz="2400" dirty="0" err="1">
                <a:solidFill>
                  <a:srgbClr val="F36F21"/>
                </a:solidFill>
                <a:highlight>
                  <a:srgbClr val="FFFFFF"/>
                </a:highlight>
                <a:latin typeface="Roboto Mono"/>
                <a:ea typeface="Roboto Mono"/>
                <a:cs typeface="Roboto Mono"/>
                <a:sym typeface="Roboto Mono"/>
              </a:rPr>
              <a:t>red</a:t>
            </a:r>
            <a:r>
              <a:rPr lang="en-US" sz="2400" dirty="0">
                <a:solidFill>
                  <a:srgbClr val="F36F21"/>
                </a:solidFill>
                <a:highlight>
                  <a:srgbClr val="FFFFFF"/>
                </a:highlight>
                <a:latin typeface="Roboto Mono"/>
                <a:ea typeface="Roboto Mono"/>
                <a:cs typeface="Roboto Mono"/>
                <a:sym typeface="Roboto Mono"/>
              </a:rPr>
              <a:t>;</a:t>
            </a:r>
            <a:endParaRPr lang="cs-CZ" sz="24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cs-CZ" sz="2000" dirty="0">
                <a:solidFill>
                  <a:schemeClr val="tx1"/>
                </a:solidFill>
                <a:highlight>
                  <a:srgbClr val="FFFFFF"/>
                </a:highlight>
                <a:latin typeface="Roboto Mono"/>
                <a:ea typeface="Roboto Mono"/>
                <a:cs typeface="Roboto Mono"/>
                <a:sym typeface="Roboto Mono"/>
              </a:rPr>
              <a:t>  </a:t>
            </a:r>
            <a:r>
              <a:rPr lang="cs-CZ" sz="2000" dirty="0">
                <a:solidFill>
                  <a:srgbClr val="0000FF"/>
                </a:solidFill>
                <a:latin typeface="Roboto Mono"/>
                <a:ea typeface="Roboto Mono"/>
                <a:cs typeface="Roboto Mono"/>
                <a:sym typeface="Roboto Mono"/>
              </a:rPr>
              <a:t>box-</a:t>
            </a:r>
            <a:r>
              <a:rPr lang="cs-CZ" sz="2000" dirty="0" err="1">
                <a:solidFill>
                  <a:srgbClr val="0000FF"/>
                </a:solidFill>
                <a:latin typeface="Roboto Mono"/>
                <a:ea typeface="Roboto Mono"/>
                <a:cs typeface="Roboto Mono"/>
                <a:sym typeface="Roboto Mono"/>
              </a:rPr>
              <a:t>sizing</a:t>
            </a:r>
            <a:r>
              <a:rPr lang="cs-CZ" sz="2000" dirty="0">
                <a:solidFill>
                  <a:srgbClr val="0000FF"/>
                </a:solidFill>
                <a:latin typeface="Roboto Mono"/>
                <a:ea typeface="Roboto Mono"/>
                <a:cs typeface="Roboto Mono"/>
                <a:sym typeface="Roboto Mono"/>
              </a:rPr>
              <a:t>: </a:t>
            </a:r>
            <a:r>
              <a:rPr lang="cs-CZ" sz="2400" dirty="0" err="1">
                <a:solidFill>
                  <a:srgbClr val="F36F21"/>
                </a:solidFill>
                <a:highlight>
                  <a:srgbClr val="FFFFFF"/>
                </a:highlight>
                <a:latin typeface="Roboto Mono"/>
                <a:ea typeface="Roboto Mono"/>
                <a:cs typeface="Roboto Mono"/>
                <a:sym typeface="Roboto Mono"/>
              </a:rPr>
              <a:t>border</a:t>
            </a:r>
            <a:r>
              <a:rPr lang="cs-CZ" sz="2400" dirty="0">
                <a:solidFill>
                  <a:srgbClr val="F36F21"/>
                </a:solidFill>
                <a:highlight>
                  <a:srgbClr val="FFFFFF"/>
                </a:highlight>
                <a:latin typeface="Roboto Mono"/>
                <a:ea typeface="Roboto Mono"/>
                <a:cs typeface="Roboto Mono"/>
                <a:sym typeface="Roboto Mono"/>
              </a:rPr>
              <a:t>-box;</a:t>
            </a:r>
            <a:br>
              <a:rPr lang="en-US" sz="2000" dirty="0">
                <a:solidFill>
                  <a:schemeClr val="tx1"/>
                </a:solidFill>
                <a:highlight>
                  <a:srgbClr val="FFFFFF"/>
                </a:highlight>
                <a:latin typeface="Roboto Mono"/>
                <a:ea typeface="Roboto Mono"/>
                <a:cs typeface="Roboto Mono"/>
                <a:sym typeface="Roboto Mono"/>
              </a:rPr>
            </a:br>
            <a:r>
              <a:rPr lang="en-US" sz="2000" dirty="0">
                <a:highlight>
                  <a:srgbClr val="FFFFFF"/>
                </a:highlight>
                <a:latin typeface="Roboto Mono"/>
                <a:ea typeface="Roboto Mono"/>
                <a:cs typeface="Roboto Mono"/>
                <a:sym typeface="Roboto Mono"/>
              </a:rPr>
              <a:t>}</a:t>
            </a:r>
          </a:p>
        </p:txBody>
      </p:sp>
      <p:sp>
        <p:nvSpPr>
          <p:cNvPr id="5" name="Google Shape;211;p33"/>
          <p:cNvSpPr txBox="1"/>
          <p:nvPr/>
        </p:nvSpPr>
        <p:spPr>
          <a:xfrm rot="-5400000">
            <a:off x="321966" y="3402284"/>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CCCCCC"/>
                </a:solidFill>
              </a:rPr>
              <a:t>CSS</a:t>
            </a:r>
            <a:endParaRPr sz="2000" dirty="0">
              <a:solidFill>
                <a:srgbClr val="CCCCCC"/>
              </a:solidFill>
            </a:endParaRPr>
          </a:p>
        </p:txBody>
      </p:sp>
      <p:cxnSp>
        <p:nvCxnSpPr>
          <p:cNvPr id="6" name="Google Shape;219;p34"/>
          <p:cNvCxnSpPr/>
          <p:nvPr/>
        </p:nvCxnSpPr>
        <p:spPr>
          <a:xfrm>
            <a:off x="941466" y="3429000"/>
            <a:ext cx="0" cy="3152775"/>
          </a:xfrm>
          <a:prstGeom prst="straightConnector1">
            <a:avLst/>
          </a:prstGeom>
          <a:noFill/>
          <a:ln w="19050" cap="flat" cmpd="sng">
            <a:solidFill>
              <a:srgbClr val="CCCCCC"/>
            </a:solidFill>
            <a:prstDash val="solid"/>
            <a:round/>
            <a:headEnd type="none" w="med" len="med"/>
            <a:tailEnd type="none" w="med" len="med"/>
          </a:ln>
        </p:spPr>
      </p:cxn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629571"/>
            <a:ext cx="461540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74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3. Jednotky v CSS</a:t>
            </a:r>
            <a:endParaRPr dirty="0"/>
          </a:p>
          <a:p>
            <a:pPr marL="0" lvl="0" indent="0" algn="ctr" rtl="0">
              <a:spcBef>
                <a:spcPts val="0"/>
              </a:spcBef>
              <a:spcAft>
                <a:spcPts val="0"/>
              </a:spcAft>
              <a:buNone/>
            </a:pPr>
            <a:r>
              <a:rPr lang="cs-CZ" sz="3600" dirty="0"/>
              <a:t>Aneb, jak udávat rozměr elementům za pomocí CSS</a:t>
            </a:r>
            <a:endParaRPr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1. </a:t>
            </a:r>
            <a:r>
              <a:rPr lang="en-US" dirty="0"/>
              <a:t>Mini </a:t>
            </a:r>
            <a:r>
              <a:rPr lang="en-US" dirty="0" err="1"/>
              <a:t>opakování</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Typy</a:t>
            </a:r>
            <a:r>
              <a:rPr lang="en-US" dirty="0"/>
              <a:t> </a:t>
            </a:r>
            <a:r>
              <a:rPr lang="cs-CZ" dirty="0"/>
              <a:t>jednotek</a:t>
            </a:r>
            <a:endParaRPr dirty="0"/>
          </a:p>
        </p:txBody>
      </p:sp>
      <p:sp>
        <p:nvSpPr>
          <p:cNvPr id="264" name="Google Shape;264;p40"/>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50000"/>
              </a:lnSpc>
              <a:spcBef>
                <a:spcPts val="1000"/>
              </a:spcBef>
              <a:spcAft>
                <a:spcPts val="0"/>
              </a:spcAft>
              <a:buSzPts val="2800"/>
              <a:buChar char="•"/>
            </a:pPr>
            <a:r>
              <a:rPr lang="cs-CZ" dirty="0"/>
              <a:t>Pixely: </a:t>
            </a:r>
            <a:r>
              <a:rPr lang="cs-CZ" dirty="0">
                <a:solidFill>
                  <a:schemeClr val="bg1">
                    <a:lumMod val="50000"/>
                  </a:schemeClr>
                </a:solidFill>
              </a:rPr>
              <a:t>např.: </a:t>
            </a:r>
            <a:r>
              <a:rPr lang="cs-CZ" dirty="0">
                <a:solidFill>
                  <a:schemeClr val="bg2">
                    <a:lumMod val="75000"/>
                  </a:schemeClr>
                </a:solidFill>
              </a:rPr>
              <a:t>50px</a:t>
            </a:r>
            <a:endParaRPr dirty="0">
              <a:solidFill>
                <a:schemeClr val="bg2">
                  <a:lumMod val="75000"/>
                </a:schemeClr>
              </a:solidFill>
            </a:endParaRPr>
          </a:p>
          <a:p>
            <a:pPr lvl="0">
              <a:lnSpc>
                <a:spcPct val="150000"/>
              </a:lnSpc>
            </a:pPr>
            <a:r>
              <a:rPr lang="cs-CZ" dirty="0"/>
              <a:t>Procenta: </a:t>
            </a:r>
            <a:r>
              <a:rPr lang="cs-CZ" dirty="0">
                <a:solidFill>
                  <a:schemeClr val="bg1">
                    <a:lumMod val="50000"/>
                  </a:schemeClr>
                </a:solidFill>
              </a:rPr>
              <a:t>např.: </a:t>
            </a:r>
            <a:r>
              <a:rPr lang="cs-CZ" dirty="0">
                <a:solidFill>
                  <a:schemeClr val="bg2">
                    <a:lumMod val="75000"/>
                  </a:schemeClr>
                </a:solidFill>
              </a:rPr>
              <a:t>75%</a:t>
            </a:r>
          </a:p>
          <a:p>
            <a:pPr>
              <a:lnSpc>
                <a:spcPct val="150000"/>
              </a:lnSpc>
              <a:spcBef>
                <a:spcPts val="0"/>
              </a:spcBef>
            </a:pPr>
            <a:r>
              <a:rPr lang="cs-CZ" dirty="0"/>
              <a:t>Relativně k základní velikosti fontu: </a:t>
            </a:r>
            <a:r>
              <a:rPr lang="cs-CZ" dirty="0">
                <a:solidFill>
                  <a:schemeClr val="bg1">
                    <a:lumMod val="50000"/>
                  </a:schemeClr>
                </a:solidFill>
              </a:rPr>
              <a:t>např.: </a:t>
            </a:r>
            <a:r>
              <a:rPr lang="cs-CZ" dirty="0">
                <a:solidFill>
                  <a:schemeClr val="bg2">
                    <a:lumMod val="75000"/>
                  </a:schemeClr>
                </a:solidFill>
              </a:rPr>
              <a:t>2.5rem</a:t>
            </a:r>
            <a:endParaRPr dirty="0"/>
          </a:p>
          <a:p>
            <a:pPr>
              <a:lnSpc>
                <a:spcPct val="150000"/>
              </a:lnSpc>
              <a:spcBef>
                <a:spcPts val="0"/>
              </a:spcBef>
            </a:pPr>
            <a:r>
              <a:rPr lang="cs-CZ" dirty="0"/>
              <a:t>Relativně k velikosti fontu daného elementu: </a:t>
            </a:r>
            <a:r>
              <a:rPr lang="cs-CZ" dirty="0">
                <a:solidFill>
                  <a:schemeClr val="bg1">
                    <a:lumMod val="50000"/>
                  </a:schemeClr>
                </a:solidFill>
              </a:rPr>
              <a:t>např.: </a:t>
            </a:r>
            <a:r>
              <a:rPr lang="cs-CZ" dirty="0">
                <a:solidFill>
                  <a:schemeClr val="bg2">
                    <a:lumMod val="75000"/>
                  </a:schemeClr>
                </a:solidFill>
              </a:rPr>
              <a:t>1.5em</a:t>
            </a:r>
          </a:p>
          <a:p>
            <a:pPr>
              <a:lnSpc>
                <a:spcPct val="150000"/>
              </a:lnSpc>
              <a:spcBef>
                <a:spcPts val="0"/>
              </a:spcBef>
            </a:pPr>
            <a:r>
              <a:rPr lang="cs-CZ" dirty="0"/>
              <a:t>Relativně k 1 % velikosti displeje zařízení:</a:t>
            </a:r>
          </a:p>
          <a:p>
            <a:pPr lvl="1">
              <a:lnSpc>
                <a:spcPct val="150000"/>
              </a:lnSpc>
              <a:spcBef>
                <a:spcPts val="0"/>
              </a:spcBef>
            </a:pPr>
            <a:r>
              <a:rPr lang="cs-CZ" dirty="0"/>
              <a:t>K Šířce: </a:t>
            </a:r>
            <a:r>
              <a:rPr lang="cs-CZ" dirty="0">
                <a:solidFill>
                  <a:schemeClr val="bg1">
                    <a:lumMod val="50000"/>
                  </a:schemeClr>
                </a:solidFill>
              </a:rPr>
              <a:t>např.: </a:t>
            </a:r>
            <a:r>
              <a:rPr lang="cs-CZ" dirty="0">
                <a:solidFill>
                  <a:schemeClr val="bg2">
                    <a:lumMod val="75000"/>
                  </a:schemeClr>
                </a:solidFill>
              </a:rPr>
              <a:t>100vw</a:t>
            </a:r>
            <a:endParaRPr lang="cs-CZ" dirty="0"/>
          </a:p>
          <a:p>
            <a:pPr lvl="1">
              <a:lnSpc>
                <a:spcPct val="150000"/>
              </a:lnSpc>
              <a:spcBef>
                <a:spcPts val="0"/>
              </a:spcBef>
            </a:pPr>
            <a:r>
              <a:rPr lang="cs-CZ" dirty="0"/>
              <a:t>K Výšce: </a:t>
            </a:r>
            <a:r>
              <a:rPr lang="cs-CZ" dirty="0">
                <a:solidFill>
                  <a:schemeClr val="bg1">
                    <a:lumMod val="50000"/>
                  </a:schemeClr>
                </a:solidFill>
              </a:rPr>
              <a:t>např.: </a:t>
            </a:r>
            <a:r>
              <a:rPr lang="cs-CZ" dirty="0">
                <a:solidFill>
                  <a:schemeClr val="bg2">
                    <a:lumMod val="75000"/>
                  </a:schemeClr>
                </a:solidFill>
              </a:rPr>
              <a:t>100vh</a:t>
            </a:r>
            <a:endParaRPr lang="cs-CZ" dirty="0"/>
          </a:p>
          <a:p>
            <a:pPr lvl="0">
              <a:lnSpc>
                <a:spcPct val="150000"/>
              </a:lnSpc>
              <a:spcBef>
                <a:spcPts val="0"/>
              </a:spcBef>
            </a:pPr>
            <a:endParaRPr dirty="0"/>
          </a:p>
        </p:txBody>
      </p:sp>
    </p:spTree>
    <p:extLst>
      <p:ext uri="{BB962C8B-B14F-4D97-AF65-F5344CB8AC3E}">
        <p14:creationId xmlns:p14="http://schemas.microsoft.com/office/powerpoint/2010/main" val="3964496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text 1"/>
          <p:cNvSpPr>
            <a:spLocks noGrp="1"/>
          </p:cNvSpPr>
          <p:nvPr>
            <p:ph type="body" idx="1"/>
          </p:nvPr>
        </p:nvSpPr>
        <p:spPr/>
        <p:txBody>
          <a:bodyPr anchor="t"/>
          <a:lstStyle/>
          <a:p>
            <a:r>
              <a:rPr lang="cs-CZ" dirty="0"/>
              <a:t>Procenta vypočítávají velikost elementu jako podíl z velikosti rodičovského elementu</a:t>
            </a:r>
          </a:p>
        </p:txBody>
      </p:sp>
      <p:sp>
        <p:nvSpPr>
          <p:cNvPr id="3" name="Nadpis 2"/>
          <p:cNvSpPr>
            <a:spLocks noGrp="1"/>
          </p:cNvSpPr>
          <p:nvPr>
            <p:ph type="title"/>
          </p:nvPr>
        </p:nvSpPr>
        <p:spPr/>
        <p:txBody>
          <a:bodyPr/>
          <a:lstStyle/>
          <a:p>
            <a:r>
              <a:rPr lang="en-US" dirty="0" err="1"/>
              <a:t>Typy</a:t>
            </a:r>
            <a:r>
              <a:rPr lang="en-US" dirty="0"/>
              <a:t> </a:t>
            </a:r>
            <a:r>
              <a:rPr lang="cs-CZ" dirty="0"/>
              <a:t>jednotek - procenta</a:t>
            </a:r>
          </a:p>
        </p:txBody>
      </p:sp>
      <p:sp>
        <p:nvSpPr>
          <p:cNvPr id="4" name="Obdélník 3"/>
          <p:cNvSpPr/>
          <p:nvPr/>
        </p:nvSpPr>
        <p:spPr>
          <a:xfrm>
            <a:off x="1010147" y="2564904"/>
            <a:ext cx="4968552" cy="2095445"/>
          </a:xfrm>
          <a:prstGeom prst="rect">
            <a:avLst/>
          </a:prstGeom>
        </p:spPr>
        <p:txBody>
          <a:bodyPr wrap="square">
            <a:spAutoFit/>
          </a:bodyPr>
          <a:lstStyle/>
          <a:p>
            <a:pPr lvl="0">
              <a:lnSpc>
                <a:spcPct val="115000"/>
              </a:lnSpc>
              <a:spcBef>
                <a:spcPts val="800"/>
              </a:spcBef>
            </a:pPr>
            <a:r>
              <a:rPr lang="en-US" sz="1800" dirty="0">
                <a:solidFill>
                  <a:srgbClr val="EB008B"/>
                </a:solidFill>
                <a:latin typeface="Roboto Mono"/>
                <a:ea typeface="Roboto Mono"/>
                <a:cs typeface="Roboto Mono"/>
                <a:sym typeface="Roboto Mono"/>
              </a:rPr>
              <a:t>.div1_parent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width:</a:t>
            </a:r>
            <a:r>
              <a:rPr lang="en-US" sz="1800" dirty="0">
                <a:highlight>
                  <a:srgbClr val="FFFFFF"/>
                </a:highlight>
                <a:latin typeface="Roboto Mono"/>
                <a:ea typeface="Roboto Mono"/>
                <a:cs typeface="Roboto Mono"/>
                <a:sym typeface="Roboto Mono"/>
              </a:rPr>
              <a:t> </a:t>
            </a:r>
            <a:r>
              <a:rPr lang="en-US" sz="1800" dirty="0">
                <a:solidFill>
                  <a:srgbClr val="F36F21"/>
                </a:solidFill>
                <a:highlight>
                  <a:srgbClr val="FFFFFF"/>
                </a:highlight>
                <a:latin typeface="Roboto Mono"/>
                <a:ea typeface="Roboto Mono"/>
                <a:cs typeface="Roboto Mono"/>
                <a:sym typeface="Roboto Mono"/>
              </a:rPr>
              <a:t>300px;</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height:</a:t>
            </a:r>
            <a:r>
              <a:rPr lang="en-US" sz="1800" dirty="0">
                <a:highlight>
                  <a:srgbClr val="FFFFFF"/>
                </a:highlight>
                <a:latin typeface="Roboto Mono"/>
                <a:ea typeface="Roboto Mono"/>
                <a:cs typeface="Roboto Mono"/>
                <a:sym typeface="Roboto Mono"/>
              </a:rPr>
              <a:t> </a:t>
            </a:r>
            <a:r>
              <a:rPr lang="en-US" sz="1800" dirty="0">
                <a:solidFill>
                  <a:srgbClr val="F36F21"/>
                </a:solidFill>
                <a:highlight>
                  <a:srgbClr val="FFFFFF"/>
                </a:highlight>
                <a:latin typeface="Roboto Mono"/>
                <a:ea typeface="Roboto Mono"/>
                <a:cs typeface="Roboto Mono"/>
                <a:sym typeface="Roboto Mono"/>
              </a:rPr>
              <a:t>100px;</a:t>
            </a:r>
          </a:p>
          <a:p>
            <a:pPr lvl="0">
              <a:lnSpc>
                <a:spcPct val="115000"/>
              </a:lnSpc>
              <a:spcBef>
                <a:spcPts val="800"/>
              </a:spcBef>
            </a:pPr>
            <a:r>
              <a:rPr lang="cs-CZ" sz="1800" dirty="0">
                <a:solidFill>
                  <a:srgbClr val="0000FF"/>
                </a:solidFill>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border:</a:t>
            </a:r>
            <a:r>
              <a:rPr lang="en-US" sz="1800" dirty="0">
                <a:highlight>
                  <a:srgbClr val="FFFFFF"/>
                </a:highlight>
                <a:latin typeface="Roboto Mono"/>
                <a:ea typeface="Roboto Mono"/>
                <a:cs typeface="Roboto Mono"/>
                <a:sym typeface="Roboto Mono"/>
              </a:rPr>
              <a:t> </a:t>
            </a:r>
            <a:r>
              <a:rPr lang="en-US" sz="1800" dirty="0">
                <a:solidFill>
                  <a:srgbClr val="F36F21"/>
                </a:solidFill>
                <a:highlight>
                  <a:srgbClr val="FFFFFF"/>
                </a:highlight>
                <a:latin typeface="Roboto Mono"/>
                <a:ea typeface="Roboto Mono"/>
                <a:cs typeface="Roboto Mono"/>
                <a:sym typeface="Roboto Mono"/>
              </a:rPr>
              <a:t>1</a:t>
            </a:r>
            <a:r>
              <a:rPr lang="cs-CZ" sz="1800" dirty="0">
                <a:solidFill>
                  <a:srgbClr val="F36F21"/>
                </a:solidFill>
                <a:highlight>
                  <a:srgbClr val="FFFFFF"/>
                </a:highlight>
                <a:latin typeface="Roboto Mono"/>
                <a:ea typeface="Roboto Mono"/>
                <a:cs typeface="Roboto Mono"/>
                <a:sym typeface="Roboto Mono"/>
              </a:rPr>
              <a:t>0</a:t>
            </a:r>
            <a:r>
              <a:rPr lang="en-US" sz="1800" dirty="0" err="1">
                <a:solidFill>
                  <a:srgbClr val="F36F21"/>
                </a:solidFill>
                <a:highlight>
                  <a:srgbClr val="FFFFFF"/>
                </a:highlight>
                <a:latin typeface="Roboto Mono"/>
                <a:ea typeface="Roboto Mono"/>
                <a:cs typeface="Roboto Mono"/>
                <a:sym typeface="Roboto Mono"/>
              </a:rPr>
              <a:t>px</a:t>
            </a:r>
            <a:r>
              <a:rPr lang="en-US" sz="1800" dirty="0">
                <a:solidFill>
                  <a:srgbClr val="F36F21"/>
                </a:solidFill>
                <a:highlight>
                  <a:srgbClr val="FFFFFF"/>
                </a:highlight>
                <a:latin typeface="Roboto Mono"/>
                <a:ea typeface="Roboto Mono"/>
                <a:cs typeface="Roboto Mono"/>
                <a:sym typeface="Roboto Mono"/>
              </a:rPr>
              <a:t> solid blue;</a:t>
            </a:r>
          </a:p>
          <a:p>
            <a:pPr lvl="0">
              <a:lnSpc>
                <a:spcPct val="115000"/>
              </a:lnSpc>
              <a:spcBef>
                <a:spcPts val="800"/>
              </a:spcBef>
            </a:pPr>
            <a:r>
              <a:rPr lang="en-US" sz="1800" dirty="0">
                <a:highlight>
                  <a:srgbClr val="FFFFFF"/>
                </a:highlight>
                <a:latin typeface="Roboto Mono"/>
                <a:ea typeface="Roboto Mono"/>
                <a:cs typeface="Roboto Mono"/>
                <a:sym typeface="Roboto Mono"/>
              </a:rPr>
              <a:t>}</a:t>
            </a:r>
          </a:p>
        </p:txBody>
      </p:sp>
      <p:sp>
        <p:nvSpPr>
          <p:cNvPr id="5" name="Google Shape;211;p33"/>
          <p:cNvSpPr txBox="1"/>
          <p:nvPr/>
        </p:nvSpPr>
        <p:spPr>
          <a:xfrm rot="-5400000">
            <a:off x="348681" y="2538188"/>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CCCCCC"/>
                </a:solidFill>
              </a:rPr>
              <a:t>CSS</a:t>
            </a:r>
            <a:endParaRPr sz="2000" dirty="0">
              <a:solidFill>
                <a:srgbClr val="CCCCCC"/>
              </a:solidFill>
            </a:endParaRPr>
          </a:p>
        </p:txBody>
      </p:sp>
      <p:cxnSp>
        <p:nvCxnSpPr>
          <p:cNvPr id="6" name="Google Shape;219;p34"/>
          <p:cNvCxnSpPr/>
          <p:nvPr/>
        </p:nvCxnSpPr>
        <p:spPr>
          <a:xfrm>
            <a:off x="968181" y="2564904"/>
            <a:ext cx="20983" cy="2376264"/>
          </a:xfrm>
          <a:prstGeom prst="straightConnector1">
            <a:avLst/>
          </a:prstGeom>
          <a:noFill/>
          <a:ln w="19050" cap="flat" cmpd="sng">
            <a:solidFill>
              <a:srgbClr val="CCCCCC"/>
            </a:solidFill>
            <a:prstDash val="solid"/>
            <a:round/>
            <a:headEnd type="none" w="med" len="med"/>
            <a:tailEnd type="none" w="med" len="med"/>
          </a:ln>
        </p:spPr>
      </p:cxnSp>
      <p:sp>
        <p:nvSpPr>
          <p:cNvPr id="8" name="Obdélník 7"/>
          <p:cNvSpPr/>
          <p:nvPr/>
        </p:nvSpPr>
        <p:spPr>
          <a:xfrm>
            <a:off x="5159896" y="2435771"/>
            <a:ext cx="6096000" cy="2516586"/>
          </a:xfrm>
          <a:prstGeom prst="rect">
            <a:avLst/>
          </a:prstGeom>
        </p:spPr>
        <p:txBody>
          <a:bodyPr>
            <a:spAutoFit/>
          </a:bodyPr>
          <a:lstStyle/>
          <a:p>
            <a:pPr lvl="0">
              <a:lnSpc>
                <a:spcPct val="115000"/>
              </a:lnSpc>
              <a:spcBef>
                <a:spcPts val="800"/>
              </a:spcBef>
            </a:pPr>
            <a:r>
              <a:rPr lang="en-US" sz="1800" dirty="0">
                <a:solidFill>
                  <a:srgbClr val="EB008B"/>
                </a:solidFill>
                <a:latin typeface="Roboto Mono"/>
                <a:ea typeface="Roboto Mono"/>
                <a:cs typeface="Roboto Mono"/>
                <a:sym typeface="Roboto Mono"/>
              </a:rPr>
              <a:t>.div1_child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width:</a:t>
            </a:r>
            <a:r>
              <a:rPr lang="en-US" sz="1800" dirty="0">
                <a:highlight>
                  <a:srgbClr val="FFFFFF"/>
                </a:highlight>
                <a:latin typeface="Roboto Mono"/>
                <a:ea typeface="Roboto Mono"/>
                <a:cs typeface="Roboto Mono"/>
                <a:sym typeface="Roboto Mono"/>
              </a:rPr>
              <a:t> </a:t>
            </a:r>
            <a:r>
              <a:rPr lang="en-US" sz="1800" dirty="0">
                <a:solidFill>
                  <a:srgbClr val="F36F21"/>
                </a:solidFill>
                <a:highlight>
                  <a:srgbClr val="FFFFFF"/>
                </a:highlight>
                <a:latin typeface="Roboto Mono"/>
                <a:ea typeface="Roboto Mono"/>
                <a:cs typeface="Roboto Mono"/>
                <a:sym typeface="Roboto Mono"/>
              </a:rPr>
              <a:t>75%;</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height: </a:t>
            </a:r>
            <a:r>
              <a:rPr lang="cs-CZ" sz="1800" dirty="0">
                <a:solidFill>
                  <a:srgbClr val="F36F21"/>
                </a:solidFill>
                <a:highlight>
                  <a:srgbClr val="FFFFFF"/>
                </a:highlight>
                <a:latin typeface="Roboto Mono"/>
                <a:ea typeface="Roboto Mono"/>
                <a:cs typeface="Roboto Mono"/>
                <a:sym typeface="Roboto Mono"/>
              </a:rPr>
              <a:t>15</a:t>
            </a:r>
            <a:r>
              <a:rPr lang="en-US" sz="1800" dirty="0">
                <a:solidFill>
                  <a:srgbClr val="F36F21"/>
                </a:solidFill>
                <a:highlight>
                  <a:srgbClr val="FFFFFF"/>
                </a:highlight>
                <a:latin typeface="Roboto Mono"/>
                <a:ea typeface="Roboto Mono"/>
                <a:cs typeface="Roboto Mono"/>
                <a:sym typeface="Roboto Mono"/>
              </a:rPr>
              <a:t>0%;</a:t>
            </a:r>
            <a:r>
              <a:rPr lang="en-US" sz="1800" dirty="0">
                <a:highlight>
                  <a:srgbClr val="FFFFFF"/>
                </a:highlight>
                <a:latin typeface="Roboto Mono"/>
                <a:ea typeface="Roboto Mono"/>
                <a:cs typeface="Roboto Mono"/>
                <a:sym typeface="Roboto Mono"/>
              </a:rPr>
              <a:t>  </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border: </a:t>
            </a:r>
            <a:r>
              <a:rPr lang="cs-CZ" sz="1800" dirty="0">
                <a:solidFill>
                  <a:srgbClr val="F36F21"/>
                </a:solidFill>
                <a:highlight>
                  <a:srgbClr val="FFFFFF"/>
                </a:highlight>
                <a:latin typeface="Roboto Mono"/>
                <a:ea typeface="Roboto Mono"/>
                <a:cs typeface="Roboto Mono"/>
                <a:sym typeface="Roboto Mono"/>
              </a:rPr>
              <a:t>10</a:t>
            </a:r>
            <a:r>
              <a:rPr lang="en-US" sz="1800" dirty="0" err="1">
                <a:solidFill>
                  <a:srgbClr val="F36F21"/>
                </a:solidFill>
                <a:highlight>
                  <a:srgbClr val="FFFFFF"/>
                </a:highlight>
                <a:latin typeface="Roboto Mono"/>
                <a:ea typeface="Roboto Mono"/>
                <a:cs typeface="Roboto Mono"/>
                <a:sym typeface="Roboto Mono"/>
              </a:rPr>
              <a:t>px</a:t>
            </a:r>
            <a:r>
              <a:rPr lang="en-US" sz="1800" dirty="0">
                <a:solidFill>
                  <a:srgbClr val="F36F21"/>
                </a:solidFill>
                <a:highlight>
                  <a:srgbClr val="FFFFFF"/>
                </a:highlight>
                <a:latin typeface="Roboto Mono"/>
                <a:ea typeface="Roboto Mono"/>
                <a:cs typeface="Roboto Mono"/>
                <a:sym typeface="Roboto Mono"/>
              </a:rPr>
              <a:t> solid red;</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padding: </a:t>
            </a:r>
            <a:r>
              <a:rPr lang="en-US" sz="1800" dirty="0">
                <a:solidFill>
                  <a:srgbClr val="F36F21"/>
                </a:solidFill>
                <a:highlight>
                  <a:srgbClr val="FFFFFF"/>
                </a:highlight>
                <a:latin typeface="Roboto Mono"/>
                <a:ea typeface="Roboto Mono"/>
                <a:cs typeface="Roboto Mono"/>
                <a:sym typeface="Roboto Mono"/>
              </a:rPr>
              <a:t>10px;</a:t>
            </a:r>
            <a:r>
              <a:rPr lang="cs-CZ" sz="1800" dirty="0">
                <a:solidFill>
                  <a:srgbClr val="F36F21"/>
                </a:solidFill>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box-sizing: </a:t>
            </a:r>
            <a:r>
              <a:rPr lang="en-US" sz="1800" dirty="0">
                <a:solidFill>
                  <a:srgbClr val="F36F21"/>
                </a:solidFill>
                <a:highlight>
                  <a:srgbClr val="FFFFFF"/>
                </a:highlight>
                <a:latin typeface="Roboto Mono"/>
                <a:ea typeface="Roboto Mono"/>
                <a:cs typeface="Roboto Mono"/>
                <a:sym typeface="Roboto Mono"/>
              </a:rPr>
              <a:t>border-box;</a:t>
            </a:r>
          </a:p>
          <a:p>
            <a:pPr lvl="0">
              <a:lnSpc>
                <a:spcPct val="115000"/>
              </a:lnSpc>
              <a:spcBef>
                <a:spcPts val="800"/>
              </a:spcBef>
            </a:pPr>
            <a:r>
              <a:rPr lang="en-US" sz="1800" dirty="0">
                <a:highlight>
                  <a:srgbClr val="FFFFFF"/>
                </a:highlight>
                <a:latin typeface="Roboto Mono"/>
                <a:ea typeface="Roboto Mono"/>
                <a:cs typeface="Roboto Mono"/>
                <a:sym typeface="Roboto Mono"/>
              </a:rPr>
              <a:t>}</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4660348"/>
            <a:ext cx="4351412" cy="201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20" y="5157192"/>
            <a:ext cx="4298216" cy="1517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1917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text 1"/>
          <p:cNvSpPr>
            <a:spLocks noGrp="1"/>
          </p:cNvSpPr>
          <p:nvPr>
            <p:ph type="body" idx="1"/>
          </p:nvPr>
        </p:nvSpPr>
        <p:spPr/>
        <p:txBody>
          <a:bodyPr anchor="t"/>
          <a:lstStyle/>
          <a:p>
            <a:r>
              <a:rPr lang="cs-CZ" dirty="0"/>
              <a:t>Jednotka </a:t>
            </a:r>
            <a:r>
              <a:rPr lang="cs-CZ" dirty="0">
                <a:solidFill>
                  <a:schemeClr val="bg2">
                    <a:lumMod val="75000"/>
                  </a:schemeClr>
                </a:solidFill>
              </a:rPr>
              <a:t>„</a:t>
            </a:r>
            <a:r>
              <a:rPr lang="cs-CZ" dirty="0" err="1">
                <a:solidFill>
                  <a:schemeClr val="bg2">
                    <a:lumMod val="75000"/>
                  </a:schemeClr>
                </a:solidFill>
              </a:rPr>
              <a:t>rem</a:t>
            </a:r>
            <a:r>
              <a:rPr lang="cs-CZ" dirty="0">
                <a:solidFill>
                  <a:schemeClr val="bg2">
                    <a:lumMod val="75000"/>
                  </a:schemeClr>
                </a:solidFill>
              </a:rPr>
              <a:t>“ </a:t>
            </a:r>
            <a:r>
              <a:rPr lang="cs-CZ" dirty="0"/>
              <a:t>je relativní velikosti k základnímu nastavení velikosti fontu: což je 16px;</a:t>
            </a:r>
          </a:p>
        </p:txBody>
      </p:sp>
      <p:sp>
        <p:nvSpPr>
          <p:cNvPr id="3" name="Nadpis 2"/>
          <p:cNvSpPr>
            <a:spLocks noGrp="1"/>
          </p:cNvSpPr>
          <p:nvPr>
            <p:ph type="title"/>
          </p:nvPr>
        </p:nvSpPr>
        <p:spPr/>
        <p:txBody>
          <a:bodyPr/>
          <a:lstStyle/>
          <a:p>
            <a:r>
              <a:rPr lang="en-US" dirty="0" err="1"/>
              <a:t>Typy</a:t>
            </a:r>
            <a:r>
              <a:rPr lang="en-US" dirty="0"/>
              <a:t> </a:t>
            </a:r>
            <a:r>
              <a:rPr lang="cs-CZ" dirty="0"/>
              <a:t>jednotek - </a:t>
            </a:r>
            <a:r>
              <a:rPr lang="cs-CZ" dirty="0" err="1"/>
              <a:t>rem</a:t>
            </a:r>
            <a:endParaRPr lang="cs-CZ" dirty="0"/>
          </a:p>
        </p:txBody>
      </p:sp>
      <p:sp>
        <p:nvSpPr>
          <p:cNvPr id="4" name="Obdélník 3"/>
          <p:cNvSpPr/>
          <p:nvPr/>
        </p:nvSpPr>
        <p:spPr>
          <a:xfrm>
            <a:off x="1010147" y="2564904"/>
            <a:ext cx="3213645" cy="1253164"/>
          </a:xfrm>
          <a:prstGeom prst="rect">
            <a:avLst/>
          </a:prstGeom>
        </p:spPr>
        <p:txBody>
          <a:bodyPr wrap="square">
            <a:spAutoFit/>
          </a:bodyPr>
          <a:lstStyle/>
          <a:p>
            <a:pPr lvl="0">
              <a:lnSpc>
                <a:spcPct val="115000"/>
              </a:lnSpc>
              <a:spcBef>
                <a:spcPts val="800"/>
              </a:spcBef>
            </a:pPr>
            <a:r>
              <a:rPr lang="cs-CZ" sz="1800" dirty="0">
                <a:solidFill>
                  <a:srgbClr val="EB008B"/>
                </a:solidFill>
                <a:latin typeface="Roboto Mono"/>
                <a:ea typeface="Roboto Mono"/>
                <a:cs typeface="Roboto Mono"/>
                <a:sym typeface="Roboto Mono"/>
              </a:rPr>
              <a:t>#odstavec1</a:t>
            </a:r>
            <a:r>
              <a:rPr lang="en-US" sz="1800" dirty="0">
                <a:solidFill>
                  <a:srgbClr val="EB008B"/>
                </a:solidFill>
                <a:latin typeface="Roboto Mono"/>
                <a:ea typeface="Roboto Mono"/>
                <a:cs typeface="Roboto Mono"/>
                <a:sym typeface="Roboto Mono"/>
              </a:rPr>
              <a:t>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font-size:</a:t>
            </a:r>
            <a:r>
              <a:rPr lang="en-US" sz="1800" dirty="0">
                <a:highlight>
                  <a:srgbClr val="FFFFFF"/>
                </a:highlight>
                <a:latin typeface="Roboto Mono"/>
                <a:ea typeface="Roboto Mono"/>
                <a:cs typeface="Roboto Mono"/>
                <a:sym typeface="Roboto Mono"/>
              </a:rPr>
              <a:t> </a:t>
            </a:r>
            <a:r>
              <a:rPr lang="cs-CZ" sz="1800" dirty="0">
                <a:solidFill>
                  <a:srgbClr val="F36F21"/>
                </a:solidFill>
                <a:highlight>
                  <a:srgbClr val="FFFFFF"/>
                </a:highlight>
                <a:latin typeface="Roboto Mono"/>
                <a:ea typeface="Roboto Mono"/>
                <a:cs typeface="Roboto Mono"/>
                <a:sym typeface="Roboto Mono"/>
              </a:rPr>
              <a:t>1rem</a:t>
            </a:r>
            <a:r>
              <a:rPr lang="en-US" sz="1800" dirty="0">
                <a:solidFill>
                  <a:srgbClr val="F36F21"/>
                </a:solidFill>
                <a:highlight>
                  <a:srgbClr val="FFFFFF"/>
                </a:highlight>
                <a:latin typeface="Roboto Mono"/>
                <a:ea typeface="Roboto Mono"/>
                <a:cs typeface="Roboto Mono"/>
                <a:sym typeface="Roboto Mono"/>
              </a:rPr>
              <a:t>;</a:t>
            </a:r>
            <a:endParaRPr lang="cs-CZ" sz="18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en-US" sz="1800" dirty="0">
                <a:highlight>
                  <a:srgbClr val="FFFFFF"/>
                </a:highlight>
                <a:latin typeface="Roboto Mono"/>
                <a:ea typeface="Roboto Mono"/>
                <a:cs typeface="Roboto Mono"/>
                <a:sym typeface="Roboto Mono"/>
              </a:rPr>
              <a:t>}</a:t>
            </a:r>
          </a:p>
        </p:txBody>
      </p:sp>
      <p:sp>
        <p:nvSpPr>
          <p:cNvPr id="5" name="Google Shape;211;p33"/>
          <p:cNvSpPr txBox="1"/>
          <p:nvPr/>
        </p:nvSpPr>
        <p:spPr>
          <a:xfrm rot="-5400000">
            <a:off x="348681" y="2538188"/>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CCCCCC"/>
                </a:solidFill>
              </a:rPr>
              <a:t>CSS</a:t>
            </a:r>
            <a:endParaRPr sz="2000" dirty="0">
              <a:solidFill>
                <a:srgbClr val="CCCCCC"/>
              </a:solidFill>
            </a:endParaRPr>
          </a:p>
        </p:txBody>
      </p:sp>
      <p:cxnSp>
        <p:nvCxnSpPr>
          <p:cNvPr id="6" name="Google Shape;219;p34"/>
          <p:cNvCxnSpPr/>
          <p:nvPr/>
        </p:nvCxnSpPr>
        <p:spPr>
          <a:xfrm>
            <a:off x="968181" y="2564904"/>
            <a:ext cx="0" cy="2952328"/>
          </a:xfrm>
          <a:prstGeom prst="straightConnector1">
            <a:avLst/>
          </a:prstGeom>
          <a:noFill/>
          <a:ln w="19050" cap="flat" cmpd="sng">
            <a:solidFill>
              <a:srgbClr val="CCCCCC"/>
            </a:solidFill>
            <a:prstDash val="solid"/>
            <a:round/>
            <a:headEnd type="none" w="med" len="med"/>
            <a:tailEnd type="none" w="med" len="med"/>
          </a:ln>
        </p:spPr>
      </p:cxnSp>
      <p:sp>
        <p:nvSpPr>
          <p:cNvPr id="8" name="Obdélník 7"/>
          <p:cNvSpPr/>
          <p:nvPr/>
        </p:nvSpPr>
        <p:spPr>
          <a:xfrm>
            <a:off x="1010146" y="4149080"/>
            <a:ext cx="6526014" cy="1674305"/>
          </a:xfrm>
          <a:prstGeom prst="rect">
            <a:avLst/>
          </a:prstGeom>
        </p:spPr>
        <p:txBody>
          <a:bodyPr wrap="square">
            <a:spAutoFit/>
          </a:bodyPr>
          <a:lstStyle/>
          <a:p>
            <a:pPr lvl="0">
              <a:lnSpc>
                <a:spcPct val="115000"/>
              </a:lnSpc>
              <a:spcBef>
                <a:spcPts val="800"/>
              </a:spcBef>
            </a:pPr>
            <a:r>
              <a:rPr lang="cs-CZ" sz="1800" dirty="0">
                <a:solidFill>
                  <a:srgbClr val="EB008B"/>
                </a:solidFill>
                <a:latin typeface="Roboto Mono"/>
                <a:ea typeface="Roboto Mono"/>
                <a:cs typeface="Roboto Mono"/>
                <a:sym typeface="Roboto Mono"/>
              </a:rPr>
              <a:t>#odstavec2</a:t>
            </a:r>
            <a:r>
              <a:rPr lang="en-US" sz="1800" dirty="0">
                <a:solidFill>
                  <a:srgbClr val="EB008B"/>
                </a:solidFill>
                <a:latin typeface="Roboto Mono"/>
                <a:ea typeface="Roboto Mono"/>
                <a:cs typeface="Roboto Mono"/>
                <a:sym typeface="Roboto Mono"/>
              </a:rPr>
              <a:t>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font-size:</a:t>
            </a:r>
            <a:r>
              <a:rPr lang="en-US" sz="1800" dirty="0">
                <a:highlight>
                  <a:srgbClr val="FFFFFF"/>
                </a:highlight>
                <a:latin typeface="Roboto Mono"/>
                <a:ea typeface="Roboto Mono"/>
                <a:cs typeface="Roboto Mono"/>
                <a:sym typeface="Roboto Mono"/>
              </a:rPr>
              <a:t> </a:t>
            </a:r>
            <a:r>
              <a:rPr lang="cs-CZ" sz="1800" dirty="0">
                <a:solidFill>
                  <a:srgbClr val="F36F21"/>
                </a:solidFill>
                <a:highlight>
                  <a:srgbClr val="FFFFFF"/>
                </a:highlight>
                <a:latin typeface="Roboto Mono"/>
                <a:ea typeface="Roboto Mono"/>
                <a:cs typeface="Roboto Mono"/>
                <a:sym typeface="Roboto Mono"/>
              </a:rPr>
              <a:t>1.5rem</a:t>
            </a:r>
            <a:r>
              <a:rPr lang="en-US" sz="1800" dirty="0">
                <a:solidFill>
                  <a:srgbClr val="F36F21"/>
                </a:solidFill>
                <a:highlight>
                  <a:srgbClr val="FFFFFF"/>
                </a:highlight>
                <a:latin typeface="Roboto Mono"/>
                <a:ea typeface="Roboto Mono"/>
                <a:cs typeface="Roboto Mono"/>
                <a:sym typeface="Roboto Mono"/>
              </a:rPr>
              <a:t>;</a:t>
            </a:r>
            <a:endParaRPr lang="cs-CZ" sz="18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cs-CZ" sz="1800" dirty="0">
                <a:solidFill>
                  <a:srgbClr val="F36F21"/>
                </a:solidFill>
                <a:highlight>
                  <a:srgbClr val="FFFFFF"/>
                </a:highlight>
                <a:latin typeface="Roboto Mono"/>
                <a:ea typeface="Roboto Mono"/>
                <a:cs typeface="Roboto Mono"/>
                <a:sym typeface="Roboto Mono"/>
              </a:rPr>
              <a:t>  </a:t>
            </a:r>
            <a:r>
              <a:rPr lang="cs-CZ" sz="1800" dirty="0">
                <a:solidFill>
                  <a:schemeClr val="tx1">
                    <a:lumMod val="50000"/>
                    <a:lumOff val="50000"/>
                  </a:schemeClr>
                </a:solidFill>
                <a:highlight>
                  <a:srgbClr val="FFFFFF"/>
                </a:highlight>
                <a:latin typeface="Roboto Mono"/>
                <a:ea typeface="Roboto Mono"/>
                <a:cs typeface="Roboto Mono"/>
                <a:sym typeface="Roboto Mono"/>
              </a:rPr>
              <a:t>/* 16px x 1,5 = </a:t>
            </a:r>
            <a:r>
              <a:rPr lang="cs-CZ" sz="1800" b="1" dirty="0">
                <a:solidFill>
                  <a:schemeClr val="tx1">
                    <a:lumMod val="50000"/>
                    <a:lumOff val="50000"/>
                  </a:schemeClr>
                </a:solidFill>
                <a:highlight>
                  <a:srgbClr val="FFFFFF"/>
                </a:highlight>
                <a:latin typeface="Roboto Mono"/>
                <a:ea typeface="Roboto Mono"/>
                <a:cs typeface="Roboto Mono"/>
                <a:sym typeface="Roboto Mono"/>
              </a:rPr>
              <a:t>24</a:t>
            </a:r>
            <a:r>
              <a:rPr lang="cs-CZ" sz="1800" dirty="0">
                <a:solidFill>
                  <a:schemeClr val="tx1">
                    <a:lumMod val="50000"/>
                    <a:lumOff val="50000"/>
                  </a:schemeClr>
                </a:solidFill>
                <a:highlight>
                  <a:srgbClr val="FFFFFF"/>
                </a:highlight>
                <a:latin typeface="Roboto Mono"/>
                <a:ea typeface="Roboto Mono"/>
                <a:cs typeface="Roboto Mono"/>
                <a:sym typeface="Roboto Mono"/>
              </a:rPr>
              <a:t>px */</a:t>
            </a:r>
          </a:p>
          <a:p>
            <a:pPr lvl="0">
              <a:lnSpc>
                <a:spcPct val="115000"/>
              </a:lnSpc>
              <a:spcBef>
                <a:spcPts val="800"/>
              </a:spcBef>
            </a:pPr>
            <a:r>
              <a:rPr lang="en-US" sz="1800" dirty="0">
                <a:highlight>
                  <a:srgbClr val="FFFFFF"/>
                </a:highlight>
                <a:latin typeface="Roboto Mono"/>
                <a:ea typeface="Roboto Mono"/>
                <a:cs typeface="Roboto Mono"/>
                <a:sym typeface="Roboto Mono"/>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481053"/>
            <a:ext cx="5904656" cy="3401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384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text 1"/>
          <p:cNvSpPr>
            <a:spLocks noGrp="1"/>
          </p:cNvSpPr>
          <p:nvPr>
            <p:ph type="body" idx="1"/>
          </p:nvPr>
        </p:nvSpPr>
        <p:spPr/>
        <p:txBody>
          <a:bodyPr anchor="t"/>
          <a:lstStyle/>
          <a:p>
            <a:r>
              <a:rPr lang="cs-CZ" dirty="0"/>
              <a:t>Jednotka </a:t>
            </a:r>
            <a:r>
              <a:rPr lang="cs-CZ" dirty="0">
                <a:solidFill>
                  <a:schemeClr val="bg2">
                    <a:lumMod val="75000"/>
                  </a:schemeClr>
                </a:solidFill>
              </a:rPr>
              <a:t>„</a:t>
            </a:r>
            <a:r>
              <a:rPr lang="cs-CZ" dirty="0" err="1">
                <a:solidFill>
                  <a:schemeClr val="bg2">
                    <a:lumMod val="75000"/>
                  </a:schemeClr>
                </a:solidFill>
              </a:rPr>
              <a:t>em</a:t>
            </a:r>
            <a:r>
              <a:rPr lang="cs-CZ" dirty="0">
                <a:solidFill>
                  <a:schemeClr val="bg2">
                    <a:lumMod val="75000"/>
                  </a:schemeClr>
                </a:solidFill>
              </a:rPr>
              <a:t>“ </a:t>
            </a:r>
            <a:r>
              <a:rPr lang="cs-CZ" dirty="0"/>
              <a:t>je relativní velikosti k velikosti vlastního elementu.</a:t>
            </a:r>
          </a:p>
        </p:txBody>
      </p:sp>
      <p:sp>
        <p:nvSpPr>
          <p:cNvPr id="3" name="Nadpis 2"/>
          <p:cNvSpPr>
            <a:spLocks noGrp="1"/>
          </p:cNvSpPr>
          <p:nvPr>
            <p:ph type="title"/>
          </p:nvPr>
        </p:nvSpPr>
        <p:spPr/>
        <p:txBody>
          <a:bodyPr/>
          <a:lstStyle/>
          <a:p>
            <a:r>
              <a:rPr lang="en-US" dirty="0" err="1"/>
              <a:t>Typy</a:t>
            </a:r>
            <a:r>
              <a:rPr lang="en-US" dirty="0"/>
              <a:t> </a:t>
            </a:r>
            <a:r>
              <a:rPr lang="cs-CZ" dirty="0"/>
              <a:t>jednotek - </a:t>
            </a:r>
            <a:r>
              <a:rPr lang="cs-CZ" dirty="0" err="1"/>
              <a:t>em</a:t>
            </a:r>
            <a:endParaRPr lang="cs-CZ" dirty="0"/>
          </a:p>
        </p:txBody>
      </p:sp>
      <p:sp>
        <p:nvSpPr>
          <p:cNvPr id="4" name="Obdélník 3"/>
          <p:cNvSpPr/>
          <p:nvPr/>
        </p:nvSpPr>
        <p:spPr>
          <a:xfrm>
            <a:off x="1044105" y="2366763"/>
            <a:ext cx="3933725" cy="1674305"/>
          </a:xfrm>
          <a:prstGeom prst="rect">
            <a:avLst/>
          </a:prstGeom>
        </p:spPr>
        <p:txBody>
          <a:bodyPr wrap="square">
            <a:spAutoFit/>
          </a:bodyPr>
          <a:lstStyle/>
          <a:p>
            <a:pPr lvl="0">
              <a:lnSpc>
                <a:spcPct val="115000"/>
              </a:lnSpc>
              <a:spcBef>
                <a:spcPts val="800"/>
              </a:spcBef>
            </a:pPr>
            <a:r>
              <a:rPr lang="cs-CZ" sz="1800" dirty="0">
                <a:solidFill>
                  <a:srgbClr val="EB008B"/>
                </a:solidFill>
                <a:latin typeface="Roboto Mono"/>
                <a:ea typeface="Roboto Mono"/>
                <a:cs typeface="Roboto Mono"/>
                <a:sym typeface="Roboto Mono"/>
              </a:rPr>
              <a:t>#</a:t>
            </a:r>
            <a:r>
              <a:rPr lang="cs-CZ" sz="1800" dirty="0" err="1">
                <a:solidFill>
                  <a:srgbClr val="EB008B"/>
                </a:solidFill>
                <a:latin typeface="Roboto Mono"/>
                <a:ea typeface="Roboto Mono"/>
                <a:cs typeface="Roboto Mono"/>
                <a:sym typeface="Roboto Mono"/>
              </a:rPr>
              <a:t>parent</a:t>
            </a:r>
            <a:r>
              <a:rPr lang="cs-CZ" sz="1800" dirty="0">
                <a:solidFill>
                  <a:srgbClr val="EB008B"/>
                </a:solidFill>
                <a:latin typeface="Roboto Mono"/>
                <a:ea typeface="Roboto Mono"/>
                <a:cs typeface="Roboto Mono"/>
                <a:sym typeface="Roboto Mono"/>
              </a:rPr>
              <a:t>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font-size:</a:t>
            </a:r>
            <a:r>
              <a:rPr lang="en-US" sz="1800" dirty="0">
                <a:highlight>
                  <a:srgbClr val="FFFFFF"/>
                </a:highlight>
                <a:latin typeface="Roboto Mono"/>
                <a:ea typeface="Roboto Mono"/>
                <a:cs typeface="Roboto Mono"/>
                <a:sym typeface="Roboto Mono"/>
              </a:rPr>
              <a:t> </a:t>
            </a:r>
            <a:r>
              <a:rPr lang="cs-CZ" sz="1800" dirty="0">
                <a:solidFill>
                  <a:srgbClr val="F36F21"/>
                </a:solidFill>
                <a:highlight>
                  <a:srgbClr val="FFFFFF"/>
                </a:highlight>
                <a:latin typeface="Roboto Mono"/>
                <a:ea typeface="Roboto Mono"/>
                <a:cs typeface="Roboto Mono"/>
                <a:sym typeface="Roboto Mono"/>
              </a:rPr>
              <a:t>1.25rem</a:t>
            </a:r>
            <a:r>
              <a:rPr lang="en-US" sz="1800" dirty="0">
                <a:solidFill>
                  <a:srgbClr val="F36F21"/>
                </a:solidFill>
                <a:highlight>
                  <a:srgbClr val="FFFFFF"/>
                </a:highlight>
                <a:latin typeface="Roboto Mono"/>
                <a:ea typeface="Roboto Mono"/>
                <a:cs typeface="Roboto Mono"/>
                <a:sym typeface="Roboto Mono"/>
              </a:rPr>
              <a:t>;</a:t>
            </a:r>
            <a:endParaRPr lang="cs-CZ" sz="18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cs-CZ" sz="1800" dirty="0">
                <a:solidFill>
                  <a:srgbClr val="F36F21"/>
                </a:solidFill>
                <a:highlight>
                  <a:srgbClr val="FFFFFF"/>
                </a:highlight>
                <a:latin typeface="Roboto Mono"/>
                <a:ea typeface="Roboto Mono"/>
                <a:cs typeface="Roboto Mono"/>
                <a:sym typeface="Roboto Mono"/>
              </a:rPr>
              <a:t> </a:t>
            </a:r>
            <a:r>
              <a:rPr lang="cs-CZ" sz="1800" dirty="0">
                <a:solidFill>
                  <a:schemeClr val="tx1">
                    <a:lumMod val="50000"/>
                    <a:lumOff val="50000"/>
                  </a:schemeClr>
                </a:solidFill>
                <a:highlight>
                  <a:srgbClr val="FFFFFF"/>
                </a:highlight>
                <a:latin typeface="Roboto Mono"/>
                <a:ea typeface="Roboto Mono"/>
                <a:cs typeface="Roboto Mono"/>
                <a:sym typeface="Roboto Mono"/>
              </a:rPr>
              <a:t>/* (16px)x1,25= </a:t>
            </a:r>
            <a:r>
              <a:rPr lang="cs-CZ" sz="1800" b="1" dirty="0">
                <a:solidFill>
                  <a:schemeClr val="tx1">
                    <a:lumMod val="50000"/>
                    <a:lumOff val="50000"/>
                  </a:schemeClr>
                </a:solidFill>
                <a:highlight>
                  <a:srgbClr val="FFFFFF"/>
                </a:highlight>
                <a:latin typeface="Roboto Mono"/>
                <a:ea typeface="Roboto Mono"/>
                <a:cs typeface="Roboto Mono"/>
                <a:sym typeface="Roboto Mono"/>
              </a:rPr>
              <a:t>20</a:t>
            </a:r>
            <a:r>
              <a:rPr lang="cs-CZ" sz="1800" dirty="0">
                <a:solidFill>
                  <a:schemeClr val="tx1">
                    <a:lumMod val="50000"/>
                    <a:lumOff val="50000"/>
                  </a:schemeClr>
                </a:solidFill>
                <a:highlight>
                  <a:srgbClr val="FFFFFF"/>
                </a:highlight>
                <a:latin typeface="Roboto Mono"/>
                <a:ea typeface="Roboto Mono"/>
                <a:cs typeface="Roboto Mono"/>
                <a:sym typeface="Roboto Mono"/>
              </a:rPr>
              <a:t>px */</a:t>
            </a:r>
            <a:endParaRPr lang="cs-CZ" sz="18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en-US" sz="1800" dirty="0">
                <a:highlight>
                  <a:srgbClr val="FFFFFF"/>
                </a:highlight>
                <a:latin typeface="Roboto Mono"/>
                <a:ea typeface="Roboto Mono"/>
                <a:cs typeface="Roboto Mono"/>
                <a:sym typeface="Roboto Mono"/>
              </a:rPr>
              <a:t>}</a:t>
            </a:r>
          </a:p>
        </p:txBody>
      </p:sp>
      <p:sp>
        <p:nvSpPr>
          <p:cNvPr id="5" name="Google Shape;211;p33"/>
          <p:cNvSpPr txBox="1"/>
          <p:nvPr/>
        </p:nvSpPr>
        <p:spPr>
          <a:xfrm rot="-5400000">
            <a:off x="348681" y="2538188"/>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CCCCCC"/>
                </a:solidFill>
              </a:rPr>
              <a:t>CSS</a:t>
            </a:r>
            <a:endParaRPr sz="2000" dirty="0">
              <a:solidFill>
                <a:srgbClr val="CCCCCC"/>
              </a:solidFill>
            </a:endParaRPr>
          </a:p>
        </p:txBody>
      </p:sp>
      <p:cxnSp>
        <p:nvCxnSpPr>
          <p:cNvPr id="6" name="Google Shape;219;p34"/>
          <p:cNvCxnSpPr/>
          <p:nvPr/>
        </p:nvCxnSpPr>
        <p:spPr>
          <a:xfrm>
            <a:off x="968181" y="2564904"/>
            <a:ext cx="0" cy="2952328"/>
          </a:xfrm>
          <a:prstGeom prst="straightConnector1">
            <a:avLst/>
          </a:prstGeom>
          <a:noFill/>
          <a:ln w="19050" cap="flat" cmpd="sng">
            <a:solidFill>
              <a:srgbClr val="CCCCCC"/>
            </a:solidFill>
            <a:prstDash val="solid"/>
            <a:round/>
            <a:headEnd type="none" w="med" len="med"/>
            <a:tailEnd type="none" w="med" len="med"/>
          </a:ln>
        </p:spPr>
      </p:cxnSp>
      <p:sp>
        <p:nvSpPr>
          <p:cNvPr id="8" name="Obdélník 7"/>
          <p:cNvSpPr/>
          <p:nvPr/>
        </p:nvSpPr>
        <p:spPr>
          <a:xfrm>
            <a:off x="1044105" y="3954553"/>
            <a:ext cx="4149749" cy="2937727"/>
          </a:xfrm>
          <a:prstGeom prst="rect">
            <a:avLst/>
          </a:prstGeom>
        </p:spPr>
        <p:txBody>
          <a:bodyPr wrap="square">
            <a:spAutoFit/>
          </a:bodyPr>
          <a:lstStyle/>
          <a:p>
            <a:pPr lvl="0">
              <a:lnSpc>
                <a:spcPct val="115000"/>
              </a:lnSpc>
              <a:spcBef>
                <a:spcPts val="800"/>
              </a:spcBef>
            </a:pPr>
            <a:r>
              <a:rPr lang="cs-CZ" sz="1800" dirty="0">
                <a:solidFill>
                  <a:srgbClr val="EB008B"/>
                </a:solidFill>
                <a:latin typeface="Roboto Mono"/>
                <a:ea typeface="Roboto Mono"/>
                <a:cs typeface="Roboto Mono"/>
                <a:sym typeface="Roboto Mono"/>
              </a:rPr>
              <a:t>#odstavec1</a:t>
            </a:r>
            <a:r>
              <a:rPr lang="en-US" sz="1800" dirty="0">
                <a:solidFill>
                  <a:srgbClr val="EB008B"/>
                </a:solidFill>
                <a:latin typeface="Roboto Mono"/>
                <a:ea typeface="Roboto Mono"/>
                <a:cs typeface="Roboto Mono"/>
                <a:sym typeface="Roboto Mono"/>
              </a:rPr>
              <a:t>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cs-CZ" sz="1800" dirty="0">
                <a:solidFill>
                  <a:schemeClr val="tx1">
                    <a:lumMod val="50000"/>
                    <a:lumOff val="50000"/>
                  </a:schemeClr>
                </a:solidFill>
                <a:highlight>
                  <a:srgbClr val="FFFFFF"/>
                </a:highlight>
                <a:latin typeface="Roboto Mono"/>
                <a:ea typeface="Roboto Mono"/>
                <a:cs typeface="Roboto Mono"/>
                <a:sym typeface="Roboto Mono"/>
              </a:rPr>
              <a:t>/* font-</a:t>
            </a:r>
            <a:r>
              <a:rPr lang="cs-CZ" sz="1800" dirty="0" err="1">
                <a:solidFill>
                  <a:schemeClr val="tx1">
                    <a:lumMod val="50000"/>
                    <a:lumOff val="50000"/>
                  </a:schemeClr>
                </a:solidFill>
                <a:highlight>
                  <a:srgbClr val="FFFFFF"/>
                </a:highlight>
                <a:latin typeface="Roboto Mono"/>
                <a:ea typeface="Roboto Mono"/>
                <a:cs typeface="Roboto Mono"/>
                <a:sym typeface="Roboto Mono"/>
              </a:rPr>
              <a:t>size</a:t>
            </a:r>
            <a:r>
              <a:rPr lang="cs-CZ" sz="1800" dirty="0">
                <a:solidFill>
                  <a:schemeClr val="tx1">
                    <a:lumMod val="50000"/>
                    <a:lumOff val="50000"/>
                  </a:schemeClr>
                </a:solidFill>
                <a:highlight>
                  <a:srgbClr val="FFFFFF"/>
                </a:highlight>
                <a:latin typeface="Roboto Mono"/>
                <a:ea typeface="Roboto Mono"/>
                <a:cs typeface="Roboto Mono"/>
                <a:sym typeface="Roboto Mono"/>
              </a:rPr>
              <a:t>: </a:t>
            </a:r>
            <a:r>
              <a:rPr lang="cs-CZ" sz="1800" b="1" dirty="0">
                <a:solidFill>
                  <a:schemeClr val="tx1">
                    <a:lumMod val="50000"/>
                    <a:lumOff val="50000"/>
                  </a:schemeClr>
                </a:solidFill>
                <a:highlight>
                  <a:srgbClr val="FFFFFF"/>
                </a:highlight>
                <a:latin typeface="Roboto Mono"/>
                <a:ea typeface="Roboto Mono"/>
                <a:cs typeface="Roboto Mono"/>
                <a:sym typeface="Roboto Mono"/>
              </a:rPr>
              <a:t>neurčen</a:t>
            </a:r>
            <a:r>
              <a:rPr lang="cs-CZ" sz="1800" dirty="0">
                <a:solidFill>
                  <a:schemeClr val="tx1">
                    <a:lumMod val="50000"/>
                    <a:lumOff val="50000"/>
                  </a:schemeClr>
                </a:solidFill>
                <a:highlight>
                  <a:srgbClr val="FFFFFF"/>
                </a:highlight>
                <a:latin typeface="Roboto Mono"/>
                <a:ea typeface="Roboto Mono"/>
                <a:cs typeface="Roboto Mono"/>
                <a:sym typeface="Roboto Mono"/>
              </a:rPr>
              <a:t> */</a:t>
            </a:r>
            <a:endParaRPr lang="cs-CZ" sz="18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en-US" sz="1800" dirty="0">
                <a:highlight>
                  <a:srgbClr val="FFFFFF"/>
                </a:highlight>
                <a:latin typeface="Roboto Mono"/>
                <a:ea typeface="Roboto Mono"/>
                <a:cs typeface="Roboto Mono"/>
                <a:sym typeface="Roboto Mono"/>
              </a:rPr>
              <a:t>}</a:t>
            </a:r>
            <a:endParaRPr lang="cs-CZ" sz="1800" dirty="0">
              <a:solidFill>
                <a:srgbClr val="EB008B"/>
              </a:solidFill>
              <a:latin typeface="Roboto Mono"/>
              <a:ea typeface="Roboto Mono"/>
              <a:cs typeface="Roboto Mono"/>
              <a:sym typeface="Roboto Mono"/>
            </a:endParaRPr>
          </a:p>
          <a:p>
            <a:pPr lvl="0">
              <a:lnSpc>
                <a:spcPct val="115000"/>
              </a:lnSpc>
              <a:spcBef>
                <a:spcPts val="800"/>
              </a:spcBef>
            </a:pPr>
            <a:r>
              <a:rPr lang="cs-CZ" sz="1800" dirty="0">
                <a:solidFill>
                  <a:srgbClr val="EB008B"/>
                </a:solidFill>
                <a:latin typeface="Roboto Mono"/>
                <a:ea typeface="Roboto Mono"/>
                <a:cs typeface="Roboto Mono"/>
                <a:sym typeface="Roboto Mono"/>
              </a:rPr>
              <a:t>#odstavec2</a:t>
            </a:r>
            <a:r>
              <a:rPr lang="en-US" sz="1800" dirty="0">
                <a:solidFill>
                  <a:srgbClr val="EB008B"/>
                </a:solidFill>
                <a:latin typeface="Roboto Mono"/>
                <a:ea typeface="Roboto Mono"/>
                <a:cs typeface="Roboto Mono"/>
                <a:sym typeface="Roboto Mono"/>
              </a:rPr>
              <a:t> </a:t>
            </a:r>
            <a:r>
              <a:rPr lang="en-US" sz="1800" dirty="0">
                <a:highlight>
                  <a:srgbClr val="FFFFFF"/>
                </a:highlight>
                <a:latin typeface="Roboto Mono"/>
                <a:ea typeface="Roboto Mono"/>
                <a:cs typeface="Roboto Mono"/>
                <a:sym typeface="Roboto Mono"/>
              </a:rPr>
              <a:t>{</a:t>
            </a:r>
          </a:p>
          <a:p>
            <a:pPr lvl="0">
              <a:lnSpc>
                <a:spcPct val="115000"/>
              </a:lnSpc>
              <a:spcBef>
                <a:spcPts val="800"/>
              </a:spcBef>
            </a:pPr>
            <a:r>
              <a:rPr lang="en-US" sz="1800" dirty="0">
                <a:highlight>
                  <a:srgbClr val="FFFFFF"/>
                </a:highlight>
                <a:latin typeface="Roboto Mono"/>
                <a:ea typeface="Roboto Mono"/>
                <a:cs typeface="Roboto Mono"/>
                <a:sym typeface="Roboto Mono"/>
              </a:rPr>
              <a:t>  </a:t>
            </a:r>
            <a:r>
              <a:rPr lang="en-US" sz="1800" dirty="0">
                <a:solidFill>
                  <a:srgbClr val="0000FF"/>
                </a:solidFill>
                <a:latin typeface="Roboto Mono"/>
                <a:ea typeface="Roboto Mono"/>
                <a:cs typeface="Roboto Mono"/>
                <a:sym typeface="Roboto Mono"/>
              </a:rPr>
              <a:t>font-size:</a:t>
            </a:r>
            <a:r>
              <a:rPr lang="en-US" sz="1800" dirty="0">
                <a:highlight>
                  <a:srgbClr val="FFFFFF"/>
                </a:highlight>
                <a:latin typeface="Roboto Mono"/>
                <a:ea typeface="Roboto Mono"/>
                <a:cs typeface="Roboto Mono"/>
                <a:sym typeface="Roboto Mono"/>
              </a:rPr>
              <a:t> </a:t>
            </a:r>
            <a:r>
              <a:rPr lang="cs-CZ" sz="1800" dirty="0">
                <a:solidFill>
                  <a:srgbClr val="F36F21"/>
                </a:solidFill>
                <a:highlight>
                  <a:srgbClr val="FFFFFF"/>
                </a:highlight>
                <a:latin typeface="Roboto Mono"/>
                <a:ea typeface="Roboto Mono"/>
                <a:cs typeface="Roboto Mono"/>
                <a:sym typeface="Roboto Mono"/>
              </a:rPr>
              <a:t>1.25em</a:t>
            </a:r>
            <a:r>
              <a:rPr lang="en-US" sz="1800" dirty="0">
                <a:solidFill>
                  <a:srgbClr val="F36F21"/>
                </a:solidFill>
                <a:highlight>
                  <a:srgbClr val="FFFFFF"/>
                </a:highlight>
                <a:latin typeface="Roboto Mono"/>
                <a:ea typeface="Roboto Mono"/>
                <a:cs typeface="Roboto Mono"/>
                <a:sym typeface="Roboto Mono"/>
              </a:rPr>
              <a:t>;</a:t>
            </a:r>
            <a:endParaRPr lang="cs-CZ" sz="1800" dirty="0">
              <a:solidFill>
                <a:srgbClr val="F36F21"/>
              </a:solidFill>
              <a:highlight>
                <a:srgbClr val="FFFFFF"/>
              </a:highlight>
              <a:latin typeface="Roboto Mono"/>
              <a:ea typeface="Roboto Mono"/>
              <a:cs typeface="Roboto Mono"/>
              <a:sym typeface="Roboto Mono"/>
            </a:endParaRPr>
          </a:p>
          <a:p>
            <a:pPr>
              <a:lnSpc>
                <a:spcPct val="115000"/>
              </a:lnSpc>
              <a:spcBef>
                <a:spcPts val="800"/>
              </a:spcBef>
            </a:pPr>
            <a:r>
              <a:rPr lang="cs-CZ" sz="1800" dirty="0">
                <a:solidFill>
                  <a:srgbClr val="F36F21"/>
                </a:solidFill>
                <a:highlight>
                  <a:srgbClr val="FFFFFF"/>
                </a:highlight>
                <a:latin typeface="Roboto Mono"/>
                <a:ea typeface="Roboto Mono"/>
                <a:cs typeface="Roboto Mono"/>
                <a:sym typeface="Roboto Mono"/>
              </a:rPr>
              <a:t>  </a:t>
            </a:r>
            <a:r>
              <a:rPr lang="cs-CZ" sz="1800" dirty="0">
                <a:solidFill>
                  <a:schemeClr val="tx1">
                    <a:lumMod val="50000"/>
                    <a:lumOff val="50000"/>
                  </a:schemeClr>
                </a:solidFill>
                <a:highlight>
                  <a:srgbClr val="FFFFFF"/>
                </a:highlight>
                <a:latin typeface="Roboto Mono"/>
                <a:ea typeface="Roboto Mono"/>
                <a:cs typeface="Roboto Mono"/>
                <a:sym typeface="Roboto Mono"/>
              </a:rPr>
              <a:t>/* (20px)x1,25= </a:t>
            </a:r>
            <a:r>
              <a:rPr lang="cs-CZ" sz="1800" b="1" dirty="0">
                <a:solidFill>
                  <a:schemeClr val="tx1">
                    <a:lumMod val="50000"/>
                    <a:lumOff val="50000"/>
                  </a:schemeClr>
                </a:solidFill>
                <a:highlight>
                  <a:srgbClr val="FFFFFF"/>
                </a:highlight>
                <a:latin typeface="Roboto Mono"/>
                <a:ea typeface="Roboto Mono"/>
                <a:cs typeface="Roboto Mono"/>
                <a:sym typeface="Roboto Mono"/>
              </a:rPr>
              <a:t>25</a:t>
            </a:r>
            <a:r>
              <a:rPr lang="cs-CZ" sz="1800" dirty="0">
                <a:solidFill>
                  <a:schemeClr val="tx1">
                    <a:lumMod val="50000"/>
                    <a:lumOff val="50000"/>
                  </a:schemeClr>
                </a:solidFill>
                <a:highlight>
                  <a:srgbClr val="FFFFFF"/>
                </a:highlight>
                <a:latin typeface="Roboto Mono"/>
                <a:ea typeface="Roboto Mono"/>
                <a:cs typeface="Roboto Mono"/>
                <a:sym typeface="Roboto Mono"/>
              </a:rPr>
              <a:t>px */</a:t>
            </a:r>
            <a:endParaRPr lang="cs-CZ" sz="18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en-US" sz="1800" dirty="0">
                <a:highlight>
                  <a:srgbClr val="FFFFFF"/>
                </a:highlight>
                <a:latin typeface="Roboto Mono"/>
                <a:ea typeface="Roboto Mono"/>
                <a:cs typeface="Roboto Mono"/>
                <a:sym typeface="Roboto Mono"/>
              </a:rPr>
              <a:t>}</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2564904"/>
            <a:ext cx="5544616" cy="373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678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text 1"/>
          <p:cNvSpPr>
            <a:spLocks noGrp="1"/>
          </p:cNvSpPr>
          <p:nvPr>
            <p:ph type="body" idx="1"/>
          </p:nvPr>
        </p:nvSpPr>
        <p:spPr>
          <a:xfrm>
            <a:off x="964660" y="1378151"/>
            <a:ext cx="8086372" cy="4409805"/>
          </a:xfrm>
        </p:spPr>
        <p:txBody>
          <a:bodyPr anchor="t"/>
          <a:lstStyle/>
          <a:p>
            <a:r>
              <a:rPr lang="cs-CZ" dirty="0"/>
              <a:t>Jednotka </a:t>
            </a:r>
            <a:r>
              <a:rPr lang="cs-CZ" dirty="0">
                <a:solidFill>
                  <a:schemeClr val="bg2">
                    <a:lumMod val="75000"/>
                  </a:schemeClr>
                </a:solidFill>
              </a:rPr>
              <a:t>„</a:t>
            </a:r>
            <a:r>
              <a:rPr lang="cs-CZ" dirty="0" err="1">
                <a:solidFill>
                  <a:schemeClr val="bg2">
                    <a:lumMod val="75000"/>
                  </a:schemeClr>
                </a:solidFill>
              </a:rPr>
              <a:t>vh</a:t>
            </a:r>
            <a:r>
              <a:rPr lang="cs-CZ" dirty="0">
                <a:solidFill>
                  <a:schemeClr val="bg2">
                    <a:lumMod val="75000"/>
                  </a:schemeClr>
                </a:solidFill>
              </a:rPr>
              <a:t>“ a „</a:t>
            </a:r>
            <a:r>
              <a:rPr lang="cs-CZ" dirty="0" err="1">
                <a:solidFill>
                  <a:schemeClr val="bg2">
                    <a:lumMod val="75000"/>
                  </a:schemeClr>
                </a:solidFill>
              </a:rPr>
              <a:t>vw</a:t>
            </a:r>
            <a:r>
              <a:rPr lang="cs-CZ" dirty="0">
                <a:solidFill>
                  <a:schemeClr val="bg2">
                    <a:lumMod val="75000"/>
                  </a:schemeClr>
                </a:solidFill>
              </a:rPr>
              <a:t>“ </a:t>
            </a:r>
            <a:r>
              <a:rPr lang="cs-CZ" dirty="0">
                <a:solidFill>
                  <a:schemeClr val="tx1"/>
                </a:solidFill>
              </a:rPr>
              <a:t>jsou velikostní relativně k jednomu procentu </a:t>
            </a:r>
            <a:r>
              <a:rPr lang="cs-CZ" dirty="0"/>
              <a:t>velikosti obrazovky zařízení, na kterém se zobrazuje.</a:t>
            </a:r>
          </a:p>
          <a:p>
            <a:pPr lvl="1"/>
            <a:r>
              <a:rPr lang="cs-CZ" dirty="0"/>
              <a:t>100vh = 100% výšky displeje </a:t>
            </a:r>
            <a:r>
              <a:rPr lang="cs-CZ" b="1" dirty="0"/>
              <a:t>vždy</a:t>
            </a:r>
            <a:r>
              <a:rPr lang="cs-CZ" dirty="0"/>
              <a:t>, ať se jedná o </a:t>
            </a:r>
            <a:r>
              <a:rPr lang="cs-CZ" dirty="0" err="1"/>
              <a:t>pc</a:t>
            </a:r>
            <a:r>
              <a:rPr lang="cs-CZ" dirty="0"/>
              <a:t>/tablet/mobil</a:t>
            </a:r>
            <a:endParaRPr lang="en-US" dirty="0"/>
          </a:p>
        </p:txBody>
      </p:sp>
      <p:sp>
        <p:nvSpPr>
          <p:cNvPr id="3" name="Nadpis 2"/>
          <p:cNvSpPr>
            <a:spLocks noGrp="1"/>
          </p:cNvSpPr>
          <p:nvPr>
            <p:ph type="title"/>
          </p:nvPr>
        </p:nvSpPr>
        <p:spPr/>
        <p:txBody>
          <a:bodyPr/>
          <a:lstStyle/>
          <a:p>
            <a:r>
              <a:rPr lang="en-US" dirty="0" err="1"/>
              <a:t>Typy</a:t>
            </a:r>
            <a:r>
              <a:rPr lang="en-US" dirty="0"/>
              <a:t> </a:t>
            </a:r>
            <a:r>
              <a:rPr lang="cs-CZ" dirty="0"/>
              <a:t>jednotek – </a:t>
            </a:r>
            <a:r>
              <a:rPr lang="cs-CZ" dirty="0" err="1"/>
              <a:t>vh</a:t>
            </a:r>
            <a:r>
              <a:rPr lang="cs-CZ" dirty="0"/>
              <a:t> a </a:t>
            </a:r>
            <a:r>
              <a:rPr lang="cs-CZ" dirty="0" err="1"/>
              <a:t>vw</a:t>
            </a:r>
            <a:r>
              <a:rPr lang="cs-CZ" dirty="0"/>
              <a:t> </a:t>
            </a:r>
          </a:p>
        </p:txBody>
      </p:sp>
      <p:sp>
        <p:nvSpPr>
          <p:cNvPr id="5" name="Google Shape;211;p33"/>
          <p:cNvSpPr txBox="1"/>
          <p:nvPr/>
        </p:nvSpPr>
        <p:spPr>
          <a:xfrm rot="-5400000">
            <a:off x="8716860" y="1594816"/>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CCCCCC"/>
                </a:solidFill>
              </a:rPr>
              <a:t>CSS</a:t>
            </a:r>
            <a:endParaRPr sz="2000" dirty="0">
              <a:solidFill>
                <a:srgbClr val="CCCCCC"/>
              </a:solidFill>
            </a:endParaRPr>
          </a:p>
        </p:txBody>
      </p:sp>
      <p:cxnSp>
        <p:nvCxnSpPr>
          <p:cNvPr id="6" name="Google Shape;219;p34"/>
          <p:cNvCxnSpPr/>
          <p:nvPr/>
        </p:nvCxnSpPr>
        <p:spPr>
          <a:xfrm>
            <a:off x="9312869" y="1606616"/>
            <a:ext cx="0" cy="1661220"/>
          </a:xfrm>
          <a:prstGeom prst="straightConnector1">
            <a:avLst/>
          </a:prstGeom>
          <a:noFill/>
          <a:ln w="19050" cap="flat" cmpd="sng">
            <a:solidFill>
              <a:srgbClr val="CCCCCC"/>
            </a:solidFill>
            <a:prstDash val="solid"/>
            <a:round/>
            <a:headEnd type="none" w="med" len="med"/>
            <a:tailEnd type="none" w="med" len="med"/>
          </a:ln>
        </p:spPr>
      </p:cxnSp>
      <p:sp>
        <p:nvSpPr>
          <p:cNvPr id="8" name="Obdélník 7"/>
          <p:cNvSpPr/>
          <p:nvPr/>
        </p:nvSpPr>
        <p:spPr>
          <a:xfrm>
            <a:off x="9336360" y="1484784"/>
            <a:ext cx="3140968" cy="1783052"/>
          </a:xfrm>
          <a:prstGeom prst="rect">
            <a:avLst/>
          </a:prstGeom>
        </p:spPr>
        <p:txBody>
          <a:bodyPr wrap="square">
            <a:spAutoFit/>
          </a:bodyPr>
          <a:lstStyle/>
          <a:p>
            <a:pPr lvl="0">
              <a:lnSpc>
                <a:spcPct val="115000"/>
              </a:lnSpc>
              <a:spcBef>
                <a:spcPts val="800"/>
              </a:spcBef>
            </a:pPr>
            <a:r>
              <a:rPr lang="cs-CZ" sz="2400" dirty="0">
                <a:solidFill>
                  <a:srgbClr val="EB008B"/>
                </a:solidFill>
                <a:latin typeface="Roboto Mono"/>
                <a:ea typeface="Roboto Mono"/>
                <a:cs typeface="Roboto Mono"/>
                <a:sym typeface="Roboto Mono"/>
              </a:rPr>
              <a:t>#</a:t>
            </a:r>
            <a:r>
              <a:rPr lang="en-US" sz="2400" dirty="0">
                <a:solidFill>
                  <a:srgbClr val="EB008B"/>
                </a:solidFill>
                <a:latin typeface="Roboto Mono"/>
                <a:ea typeface="Roboto Mono"/>
                <a:cs typeface="Roboto Mono"/>
                <a:sym typeface="Roboto Mono"/>
              </a:rPr>
              <a:t>frame </a:t>
            </a:r>
            <a:r>
              <a:rPr lang="en-US" sz="2400" dirty="0">
                <a:highlight>
                  <a:srgbClr val="FFFFFF"/>
                </a:highlight>
                <a:latin typeface="Roboto Mono"/>
                <a:ea typeface="Roboto Mono"/>
                <a:cs typeface="Roboto Mono"/>
                <a:sym typeface="Roboto Mono"/>
              </a:rPr>
              <a:t>{</a:t>
            </a:r>
          </a:p>
          <a:p>
            <a:r>
              <a:rPr lang="en-US" sz="2400" dirty="0">
                <a:highlight>
                  <a:srgbClr val="FFFFFF"/>
                </a:highlight>
                <a:latin typeface="Roboto Mono"/>
                <a:ea typeface="Roboto Mono"/>
                <a:cs typeface="Roboto Mono"/>
                <a:sym typeface="Roboto Mono"/>
              </a:rPr>
              <a:t> </a:t>
            </a:r>
            <a:r>
              <a:rPr lang="cs-CZ" sz="2400" dirty="0" err="1">
                <a:solidFill>
                  <a:srgbClr val="0000FF"/>
                </a:solidFill>
                <a:latin typeface="Roboto Mono"/>
                <a:ea typeface="Roboto Mono"/>
                <a:cs typeface="Roboto Mono"/>
              </a:rPr>
              <a:t>width</a:t>
            </a:r>
            <a:r>
              <a:rPr lang="cs-CZ" sz="2400" dirty="0">
                <a:solidFill>
                  <a:srgbClr val="0000FF"/>
                </a:solidFill>
                <a:latin typeface="Roboto Mono"/>
                <a:ea typeface="Roboto Mono"/>
                <a:cs typeface="Roboto Mono"/>
              </a:rPr>
              <a:t>: </a:t>
            </a:r>
            <a:r>
              <a:rPr lang="cs-CZ" sz="2400" dirty="0">
                <a:solidFill>
                  <a:srgbClr val="F36F21"/>
                </a:solidFill>
                <a:highlight>
                  <a:srgbClr val="FFFFFF"/>
                </a:highlight>
                <a:latin typeface="Roboto Mono"/>
                <a:ea typeface="Roboto Mono"/>
                <a:cs typeface="Roboto Mono"/>
              </a:rPr>
              <a:t>75vw;</a:t>
            </a:r>
          </a:p>
          <a:p>
            <a:r>
              <a:rPr lang="cs-CZ" sz="2400" dirty="0">
                <a:solidFill>
                  <a:srgbClr val="0000FF"/>
                </a:solidFill>
                <a:latin typeface="Roboto Mono"/>
                <a:ea typeface="Roboto Mono"/>
                <a:cs typeface="Roboto Mono"/>
              </a:rPr>
              <a:t> </a:t>
            </a:r>
            <a:r>
              <a:rPr lang="cs-CZ" sz="2400" dirty="0" err="1">
                <a:solidFill>
                  <a:srgbClr val="0000FF"/>
                </a:solidFill>
                <a:latin typeface="Roboto Mono"/>
                <a:ea typeface="Roboto Mono"/>
                <a:cs typeface="Roboto Mono"/>
              </a:rPr>
              <a:t>height</a:t>
            </a:r>
            <a:r>
              <a:rPr lang="cs-CZ" sz="2400" dirty="0">
                <a:solidFill>
                  <a:srgbClr val="0000FF"/>
                </a:solidFill>
                <a:latin typeface="Roboto Mono"/>
                <a:ea typeface="Roboto Mono"/>
                <a:cs typeface="Roboto Mono"/>
              </a:rPr>
              <a:t>: </a:t>
            </a:r>
            <a:r>
              <a:rPr lang="cs-CZ" sz="2400" dirty="0">
                <a:solidFill>
                  <a:srgbClr val="F36F21"/>
                </a:solidFill>
                <a:highlight>
                  <a:srgbClr val="FFFFFF"/>
                </a:highlight>
                <a:latin typeface="Roboto Mono"/>
                <a:ea typeface="Roboto Mono"/>
                <a:cs typeface="Roboto Mono"/>
              </a:rPr>
              <a:t>100vh;</a:t>
            </a:r>
            <a:endParaRPr lang="en-US" sz="2400" dirty="0">
              <a:solidFill>
                <a:srgbClr val="F36F21"/>
              </a:solidFill>
              <a:highlight>
                <a:srgbClr val="FFFFFF"/>
              </a:highlight>
              <a:latin typeface="Roboto Mono"/>
              <a:ea typeface="Roboto Mono"/>
              <a:cs typeface="Roboto Mono"/>
              <a:sym typeface="Roboto Mono"/>
            </a:endParaRPr>
          </a:p>
          <a:p>
            <a:pPr lvl="0">
              <a:lnSpc>
                <a:spcPct val="115000"/>
              </a:lnSpc>
              <a:spcBef>
                <a:spcPts val="800"/>
              </a:spcBef>
            </a:pPr>
            <a:r>
              <a:rPr lang="en-US" sz="2400" dirty="0">
                <a:highlight>
                  <a:srgbClr val="FFFFFF"/>
                </a:highlight>
                <a:latin typeface="Roboto Mono"/>
                <a:ea typeface="Roboto Mono"/>
                <a:cs typeface="Roboto Mono"/>
                <a:sym typeface="Roboto Mono"/>
              </a:rPr>
              <a:t>}</a:t>
            </a:r>
            <a:endParaRPr lang="cs-CZ" sz="2400" dirty="0">
              <a:solidFill>
                <a:srgbClr val="EB008B"/>
              </a:solidFill>
              <a:latin typeface="Roboto Mono"/>
              <a:ea typeface="Roboto Mono"/>
              <a:cs typeface="Roboto Mono"/>
              <a:sym typeface="Roboto Mono"/>
            </a:endParaRPr>
          </a:p>
        </p:txBody>
      </p:sp>
      <p:sp>
        <p:nvSpPr>
          <p:cNvPr id="13" name="Obdélník 12"/>
          <p:cNvSpPr/>
          <p:nvPr/>
        </p:nvSpPr>
        <p:spPr>
          <a:xfrm>
            <a:off x="1559496" y="3573014"/>
            <a:ext cx="10302820" cy="1169551"/>
          </a:xfrm>
          <a:prstGeom prst="rect">
            <a:avLst/>
          </a:prstGeom>
        </p:spPr>
        <p:txBody>
          <a:bodyPr wrap="none">
            <a:spAutoFit/>
          </a:bodyPr>
          <a:lstStyle/>
          <a:p>
            <a:pPr marL="342900" indent="-342900">
              <a:buFont typeface="Arial" panose="020B0604020202020204" pitchFamily="34" charset="0"/>
              <a:buChar char="•"/>
            </a:pPr>
            <a:r>
              <a:rPr lang="cs-CZ" sz="2400" dirty="0"/>
              <a:t>Trik: pro lepší zobrazení si do „</a:t>
            </a:r>
            <a:r>
              <a:rPr lang="cs-CZ" sz="2400" dirty="0" err="1"/>
              <a:t>head</a:t>
            </a:r>
            <a:r>
              <a:rPr lang="cs-CZ" sz="2400" dirty="0"/>
              <a:t>“ ve stránce dejte kód:</a:t>
            </a:r>
            <a:br>
              <a:rPr lang="cs-CZ" sz="2400" dirty="0"/>
            </a:br>
            <a:r>
              <a:rPr lang="en-US" sz="2200" dirty="0">
                <a:solidFill>
                  <a:srgbClr val="EB008B"/>
                </a:solidFill>
                <a:latin typeface="Roboto Mono"/>
                <a:ea typeface="Roboto Mono"/>
                <a:cs typeface="Roboto Mono"/>
                <a:sym typeface="Roboto Mono"/>
              </a:rPr>
              <a:t>&lt;</a:t>
            </a:r>
            <a:r>
              <a:rPr lang="cs-CZ" sz="2200" dirty="0">
                <a:solidFill>
                  <a:srgbClr val="EB008B"/>
                </a:solidFill>
                <a:latin typeface="Roboto Mono"/>
                <a:ea typeface="Roboto Mono"/>
                <a:cs typeface="Roboto Mono"/>
                <a:sym typeface="Roboto Mono"/>
              </a:rPr>
              <a:t>meta</a:t>
            </a:r>
            <a:r>
              <a:rPr lang="en-US" sz="2200" dirty="0">
                <a:latin typeface="Roboto Mono"/>
                <a:ea typeface="Roboto Mono"/>
                <a:cs typeface="Roboto Mono"/>
                <a:sym typeface="Roboto Mono"/>
              </a:rPr>
              <a:t> </a:t>
            </a:r>
            <a:r>
              <a:rPr lang="en-US" sz="2200" dirty="0">
                <a:solidFill>
                  <a:srgbClr val="2B3990"/>
                </a:solidFill>
                <a:latin typeface="Roboto Mono"/>
                <a:ea typeface="Roboto Mono"/>
                <a:cs typeface="Roboto Mono"/>
                <a:sym typeface="Roboto Mono"/>
              </a:rPr>
              <a:t>name</a:t>
            </a:r>
            <a:r>
              <a:rPr lang="en-US" sz="2200" dirty="0">
                <a:latin typeface="Roboto Mono"/>
                <a:ea typeface="Roboto Mono"/>
                <a:cs typeface="Roboto Mono"/>
                <a:sym typeface="Roboto Mono"/>
              </a:rPr>
              <a:t>=</a:t>
            </a:r>
            <a:r>
              <a:rPr lang="en-US" sz="2200" dirty="0">
                <a:solidFill>
                  <a:srgbClr val="008000"/>
                </a:solidFill>
                <a:latin typeface="Roboto Mono"/>
                <a:ea typeface="Roboto Mono"/>
                <a:cs typeface="Roboto Mono"/>
                <a:sym typeface="Roboto Mono"/>
              </a:rPr>
              <a:t>"viewport"</a:t>
            </a:r>
            <a:r>
              <a:rPr lang="cs-CZ" sz="2200" dirty="0">
                <a:solidFill>
                  <a:srgbClr val="008000"/>
                </a:solidFill>
                <a:latin typeface="Roboto Mono"/>
                <a:ea typeface="Roboto Mono"/>
                <a:cs typeface="Roboto Mono"/>
                <a:sym typeface="Roboto Mono"/>
              </a:rPr>
              <a:t> </a:t>
            </a:r>
            <a:r>
              <a:rPr lang="en-US" sz="2200" dirty="0">
                <a:solidFill>
                  <a:schemeClr val="dk2"/>
                </a:solidFill>
              </a:rPr>
              <a:t>content</a:t>
            </a:r>
            <a:r>
              <a:rPr lang="en-US" sz="2200" dirty="0"/>
              <a:t>=</a:t>
            </a:r>
            <a:r>
              <a:rPr lang="en-US" sz="2200" dirty="0">
                <a:solidFill>
                  <a:srgbClr val="008D36"/>
                </a:solidFill>
              </a:rPr>
              <a:t>” width=device-width</a:t>
            </a:r>
            <a:r>
              <a:rPr lang="cs-CZ" sz="2200" dirty="0">
                <a:solidFill>
                  <a:srgbClr val="008D36"/>
                </a:solidFill>
              </a:rPr>
              <a:t>, </a:t>
            </a:r>
            <a:r>
              <a:rPr lang="cs-CZ" sz="2200" dirty="0" err="1">
                <a:solidFill>
                  <a:srgbClr val="008D36"/>
                </a:solidFill>
              </a:rPr>
              <a:t>initial-scale</a:t>
            </a:r>
            <a:r>
              <a:rPr lang="cs-CZ" sz="2200" dirty="0">
                <a:solidFill>
                  <a:srgbClr val="008D36"/>
                </a:solidFill>
              </a:rPr>
              <a:t>=1.0</a:t>
            </a:r>
            <a:r>
              <a:rPr lang="en-US" sz="2200" dirty="0">
                <a:solidFill>
                  <a:srgbClr val="008D36"/>
                </a:solidFill>
              </a:rPr>
              <a:t>”</a:t>
            </a:r>
            <a:r>
              <a:rPr lang="en-US" sz="2200" dirty="0">
                <a:solidFill>
                  <a:srgbClr val="EB008B"/>
                </a:solidFill>
                <a:latin typeface="Roboto Mono"/>
                <a:ea typeface="Roboto Mono"/>
                <a:cs typeface="Roboto Mono"/>
                <a:sym typeface="Roboto Mono"/>
              </a:rPr>
              <a:t>&gt;</a:t>
            </a:r>
            <a:br>
              <a:rPr lang="en-US" sz="2400" dirty="0">
                <a:highlight>
                  <a:srgbClr val="FFFFFF"/>
                </a:highlight>
                <a:latin typeface="Roboto Mono"/>
                <a:ea typeface="Roboto Mono"/>
                <a:cs typeface="Roboto Mono"/>
                <a:sym typeface="Roboto Mono"/>
              </a:rPr>
            </a:br>
            <a:endParaRPr lang="cs-CZ" sz="2400"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4509120"/>
            <a:ext cx="1324070" cy="220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117" y="4545471"/>
            <a:ext cx="1656184" cy="2185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4509120"/>
            <a:ext cx="4040897"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bdélník 13"/>
          <p:cNvSpPr/>
          <p:nvPr/>
        </p:nvSpPr>
        <p:spPr>
          <a:xfrm>
            <a:off x="1199456" y="6240369"/>
            <a:ext cx="1290738" cy="461665"/>
          </a:xfrm>
          <a:prstGeom prst="rect">
            <a:avLst/>
          </a:prstGeom>
        </p:spPr>
        <p:txBody>
          <a:bodyPr wrap="none">
            <a:spAutoFit/>
          </a:bodyPr>
          <a:lstStyle/>
          <a:p>
            <a:r>
              <a:rPr lang="cs-CZ" sz="2400" b="1" dirty="0">
                <a:solidFill>
                  <a:srgbClr val="2B3990"/>
                </a:solidFill>
                <a:latin typeface="Roboto Mono"/>
                <a:ea typeface="Roboto Mono"/>
                <a:cs typeface="Roboto Mono"/>
                <a:sym typeface="Roboto Mono"/>
              </a:rPr>
              <a:t>Mobil:</a:t>
            </a:r>
            <a:endParaRPr lang="cs-CZ" sz="2400" b="1" dirty="0"/>
          </a:p>
        </p:txBody>
      </p:sp>
      <p:sp>
        <p:nvSpPr>
          <p:cNvPr id="23" name="Obdélník 22"/>
          <p:cNvSpPr/>
          <p:nvPr/>
        </p:nvSpPr>
        <p:spPr>
          <a:xfrm>
            <a:off x="7320136" y="6137274"/>
            <a:ext cx="737702" cy="461665"/>
          </a:xfrm>
          <a:prstGeom prst="rect">
            <a:avLst/>
          </a:prstGeom>
        </p:spPr>
        <p:txBody>
          <a:bodyPr wrap="none">
            <a:spAutoFit/>
          </a:bodyPr>
          <a:lstStyle/>
          <a:p>
            <a:r>
              <a:rPr lang="cs-CZ" sz="2400" b="1" dirty="0">
                <a:solidFill>
                  <a:srgbClr val="2B3990"/>
                </a:solidFill>
                <a:latin typeface="Roboto Mono"/>
                <a:ea typeface="Roboto Mono"/>
                <a:cs typeface="Roboto Mono"/>
                <a:sym typeface="Roboto Mono"/>
              </a:rPr>
              <a:t>PC:</a:t>
            </a:r>
            <a:endParaRPr lang="cs-CZ" sz="2400" b="1" dirty="0"/>
          </a:p>
        </p:txBody>
      </p:sp>
      <p:sp>
        <p:nvSpPr>
          <p:cNvPr id="24" name="Obdélník 23"/>
          <p:cNvSpPr/>
          <p:nvPr/>
        </p:nvSpPr>
        <p:spPr>
          <a:xfrm>
            <a:off x="3935760" y="6211667"/>
            <a:ext cx="1475084" cy="461665"/>
          </a:xfrm>
          <a:prstGeom prst="rect">
            <a:avLst/>
          </a:prstGeom>
        </p:spPr>
        <p:txBody>
          <a:bodyPr wrap="none">
            <a:spAutoFit/>
          </a:bodyPr>
          <a:lstStyle/>
          <a:p>
            <a:r>
              <a:rPr lang="cs-CZ" sz="2400" b="1" dirty="0">
                <a:solidFill>
                  <a:srgbClr val="2B3990"/>
                </a:solidFill>
                <a:latin typeface="Roboto Mono"/>
                <a:ea typeface="Roboto Mono"/>
                <a:cs typeface="Roboto Mono"/>
                <a:sym typeface="Roboto Mono"/>
              </a:rPr>
              <a:t>Tablet:</a:t>
            </a:r>
            <a:endParaRPr lang="cs-CZ" sz="2400" b="1" dirty="0"/>
          </a:p>
        </p:txBody>
      </p:sp>
    </p:spTree>
    <p:extLst>
      <p:ext uri="{BB962C8B-B14F-4D97-AF65-F5344CB8AC3E}">
        <p14:creationId xmlns:p14="http://schemas.microsoft.com/office/powerpoint/2010/main" val="182847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4. </a:t>
            </a:r>
            <a:r>
              <a:rPr lang="en-US" dirty="0"/>
              <a:t>DISPLAY</a:t>
            </a:r>
            <a:endParaRPr dirty="0"/>
          </a:p>
          <a:p>
            <a:pPr marL="0" lvl="0" indent="0" algn="ctr" rtl="0">
              <a:spcBef>
                <a:spcPts val="0"/>
              </a:spcBef>
              <a:spcAft>
                <a:spcPts val="0"/>
              </a:spcAft>
              <a:buNone/>
            </a:pPr>
            <a:r>
              <a:rPr lang="en-US" sz="3600" dirty="0" err="1"/>
              <a:t>typy</a:t>
            </a:r>
            <a:r>
              <a:rPr lang="en-US" sz="3600" dirty="0"/>
              <a:t> </a:t>
            </a:r>
            <a:r>
              <a:rPr lang="en-US" sz="3600" dirty="0" err="1"/>
              <a:t>prvků</a:t>
            </a:r>
            <a:r>
              <a:rPr lang="en-US" sz="3600" dirty="0"/>
              <a:t> a </a:t>
            </a:r>
            <a:r>
              <a:rPr lang="en-US" sz="3600" dirty="0" err="1"/>
              <a:t>vliv</a:t>
            </a:r>
            <a:r>
              <a:rPr lang="en-US" sz="3600" dirty="0"/>
              <a:t> </a:t>
            </a:r>
            <a:r>
              <a:rPr lang="en-US" sz="3600" dirty="0" err="1"/>
              <a:t>na</a:t>
            </a:r>
            <a:r>
              <a:rPr lang="en-US" sz="3600" dirty="0"/>
              <a:t> </a:t>
            </a:r>
            <a:r>
              <a:rPr lang="en-US" sz="3600" dirty="0" err="1"/>
              <a:t>jejich</a:t>
            </a:r>
            <a:r>
              <a:rPr lang="en-US" sz="3600" dirty="0"/>
              <a:t> </a:t>
            </a:r>
            <a:r>
              <a:rPr lang="en-US" sz="3600" dirty="0" err="1"/>
              <a:t>chování</a:t>
            </a:r>
            <a:r>
              <a:rPr lang="en-US" sz="3600" dirty="0"/>
              <a:t> </a:t>
            </a:r>
            <a:r>
              <a:rPr lang="en-US" sz="3600" dirty="0" err="1"/>
              <a:t>na</a:t>
            </a:r>
            <a:r>
              <a:rPr lang="en-US" sz="3600" dirty="0"/>
              <a:t> </a:t>
            </a:r>
            <a:r>
              <a:rPr lang="en-US" sz="3600" dirty="0" err="1"/>
              <a:t>stránce</a:t>
            </a:r>
            <a:endParaRPr sz="3600" dirty="0"/>
          </a:p>
        </p:txBody>
      </p:sp>
    </p:spTree>
    <p:extLst>
      <p:ext uri="{BB962C8B-B14F-4D97-AF65-F5344CB8AC3E}">
        <p14:creationId xmlns:p14="http://schemas.microsoft.com/office/powerpoint/2010/main" val="676987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Typy prvků</a:t>
            </a:r>
            <a:endParaRPr/>
          </a:p>
        </p:txBody>
      </p:sp>
      <p:sp>
        <p:nvSpPr>
          <p:cNvPr id="264" name="Google Shape;264;p40"/>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50000"/>
              </a:lnSpc>
              <a:spcBef>
                <a:spcPts val="1000"/>
              </a:spcBef>
              <a:spcAft>
                <a:spcPts val="0"/>
              </a:spcAft>
              <a:buSzPts val="2800"/>
              <a:buChar char="•"/>
            </a:pPr>
            <a:r>
              <a:rPr lang="en-US"/>
              <a:t>blokové prvky</a:t>
            </a:r>
            <a:endParaRPr/>
          </a:p>
          <a:p>
            <a:pPr marL="457200" lvl="0" indent="-406400" algn="l" rtl="0">
              <a:lnSpc>
                <a:spcPct val="150000"/>
              </a:lnSpc>
              <a:spcBef>
                <a:spcPts val="0"/>
              </a:spcBef>
              <a:spcAft>
                <a:spcPts val="0"/>
              </a:spcAft>
              <a:buSzPts val="2800"/>
              <a:buChar char="•"/>
            </a:pPr>
            <a:r>
              <a:rPr lang="en-US"/>
              <a:t>řádkové prvky</a:t>
            </a:r>
            <a:endParaRPr/>
          </a:p>
          <a:p>
            <a:pPr marL="457200" lvl="0" indent="-406400" algn="l" rtl="0">
              <a:lnSpc>
                <a:spcPct val="150000"/>
              </a:lnSpc>
              <a:spcBef>
                <a:spcPts val="0"/>
              </a:spcBef>
              <a:spcAft>
                <a:spcPts val="0"/>
              </a:spcAft>
              <a:buSzPts val="2800"/>
              <a:buChar char="•"/>
            </a:pPr>
            <a:r>
              <a:rPr lang="en-US"/>
              <a:t>řádkově-blokové prvky</a:t>
            </a:r>
            <a:endParaRPr/>
          </a:p>
          <a:p>
            <a:pPr marL="457200" lvl="0" indent="-406400" algn="l" rtl="0">
              <a:lnSpc>
                <a:spcPct val="150000"/>
              </a:lnSpc>
              <a:spcBef>
                <a:spcPts val="0"/>
              </a:spcBef>
              <a:spcAft>
                <a:spcPts val="0"/>
              </a:spcAft>
              <a:buSzPts val="2800"/>
              <a:buChar char="•"/>
            </a:pPr>
            <a:r>
              <a:rPr lang="en-US"/>
              <a:t>… a bambilión dalších typů</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Blokové prvky</a:t>
            </a:r>
            <a:endParaRPr/>
          </a:p>
        </p:txBody>
      </p:sp>
      <p:sp>
        <p:nvSpPr>
          <p:cNvPr id="270" name="Google Shape;270;p41"/>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50000"/>
              </a:lnSpc>
              <a:spcBef>
                <a:spcPts val="1000"/>
              </a:spcBef>
              <a:spcAft>
                <a:spcPts val="0"/>
              </a:spcAft>
              <a:buSzPts val="2800"/>
              <a:buChar char="•"/>
            </a:pPr>
            <a:r>
              <a:rPr lang="en-US"/>
              <a:t>zaberou celou dostupnou šířku</a:t>
            </a:r>
            <a:endParaRPr/>
          </a:p>
          <a:p>
            <a:pPr marL="457200" lvl="0" indent="-406400" algn="l" rtl="0">
              <a:lnSpc>
                <a:spcPct val="115000"/>
              </a:lnSpc>
              <a:spcBef>
                <a:spcPts val="0"/>
              </a:spcBef>
              <a:spcAft>
                <a:spcPts val="0"/>
              </a:spcAft>
              <a:buSzPts val="2800"/>
              <a:buChar char="•"/>
            </a:pPr>
            <a:r>
              <a:rPr lang="en-US"/>
              <a:t>řadí se vždy pod sebe (i kdyby náhodou byly široké tak, že by se vešly vedle sebe)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Řádkové prvky</a:t>
            </a:r>
            <a:endParaRPr/>
          </a:p>
        </p:txBody>
      </p:sp>
      <p:sp>
        <p:nvSpPr>
          <p:cNvPr id="276" name="Google Shape;276;p42"/>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zaberou jen tolik místa, kolik potřebují</a:t>
            </a:r>
            <a:endParaRPr/>
          </a:p>
          <a:p>
            <a:pPr marL="457200" lvl="0" indent="-406400" algn="l" rtl="0">
              <a:lnSpc>
                <a:spcPct val="115000"/>
              </a:lnSpc>
              <a:spcBef>
                <a:spcPts val="0"/>
              </a:spcBef>
              <a:spcAft>
                <a:spcPts val="0"/>
              </a:spcAft>
              <a:buSzPts val="2800"/>
              <a:buChar char="•"/>
            </a:pPr>
            <a:r>
              <a:rPr lang="en-US"/>
              <a:t>nejsou samostatně na řádku =&gt; řadí se za sebou jako slova ve větě</a:t>
            </a:r>
            <a:endParaRPr/>
          </a:p>
          <a:p>
            <a:pPr marL="457200" lvl="0" indent="-406400" algn="l" rtl="0">
              <a:lnSpc>
                <a:spcPct val="115000"/>
              </a:lnSpc>
              <a:spcBef>
                <a:spcPts val="0"/>
              </a:spcBef>
              <a:spcAft>
                <a:spcPts val="0"/>
              </a:spcAft>
              <a:buSzPts val="2800"/>
              <a:buChar char="•"/>
            </a:pPr>
            <a:r>
              <a:rPr lang="en-US"/>
              <a:t>nejde jim nastavit některé vlastnosti z box modelu (šířka, výška, horní/dolní okraj)</a:t>
            </a:r>
            <a:endParaRPr/>
          </a:p>
          <a:p>
            <a:pPr marL="914400" lvl="1" indent="-381000" algn="l" rtl="0">
              <a:lnSpc>
                <a:spcPct val="115000"/>
              </a:lnSpc>
              <a:spcBef>
                <a:spcPts val="0"/>
              </a:spcBef>
              <a:spcAft>
                <a:spcPts val="0"/>
              </a:spcAft>
              <a:buSzPts val="2400"/>
              <a:buChar char="•"/>
            </a:pPr>
            <a:r>
              <a:rPr lang="en-US"/>
              <a:t>přesněji: jdou jim nastavit, ale vizuálně se neprojeví</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Řádkově-blokové prvky</a:t>
            </a:r>
            <a:endParaRPr/>
          </a:p>
        </p:txBody>
      </p:sp>
      <p:sp>
        <p:nvSpPr>
          <p:cNvPr id="282" name="Google Shape;282;p43"/>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hybridní: řádkové s některými vlastnostmi blokových</a:t>
            </a:r>
            <a:br>
              <a:rPr lang="en-US"/>
            </a:br>
            <a:endParaRPr/>
          </a:p>
          <a:p>
            <a:pPr marL="457200" lvl="0" indent="-406400" algn="l" rtl="0">
              <a:lnSpc>
                <a:spcPct val="115000"/>
              </a:lnSpc>
              <a:spcBef>
                <a:spcPts val="0"/>
              </a:spcBef>
              <a:spcAft>
                <a:spcPts val="0"/>
              </a:spcAft>
              <a:buSzPts val="2800"/>
              <a:buChar char="•"/>
            </a:pPr>
            <a:r>
              <a:rPr lang="en-US"/>
              <a:t>řadí se vedle sebe na řádek, ale lze jim nastavit i výšku a vertikální padding a margin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7"/>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b="1"/>
              <a:t>HTML</a:t>
            </a:r>
            <a:endParaRPr b="1"/>
          </a:p>
          <a:p>
            <a:pPr marL="457200" lvl="0" indent="-406400" algn="l" rtl="0">
              <a:spcBef>
                <a:spcPts val="1000"/>
              </a:spcBef>
              <a:spcAft>
                <a:spcPts val="0"/>
              </a:spcAft>
              <a:buSzPts val="2800"/>
              <a:buChar char="•"/>
            </a:pPr>
            <a:r>
              <a:rPr lang="en-US"/>
              <a:t>Obsah a struktura stránky</a:t>
            </a:r>
            <a:endParaRPr/>
          </a:p>
          <a:p>
            <a:pPr marL="457200" lvl="0" indent="-406400" algn="l" rtl="0">
              <a:spcBef>
                <a:spcPts val="0"/>
              </a:spcBef>
              <a:spcAft>
                <a:spcPts val="0"/>
              </a:spcAft>
              <a:buSzPts val="2800"/>
              <a:buChar char="•"/>
            </a:pPr>
            <a:r>
              <a:rPr lang="en-US"/>
              <a:t>Dává sémantický význam textu</a:t>
            </a:r>
            <a:endParaRPr/>
          </a:p>
          <a:p>
            <a:pPr marL="457200" lvl="0" indent="-406400" algn="l" rtl="0">
              <a:spcBef>
                <a:spcPts val="0"/>
              </a:spcBef>
              <a:spcAft>
                <a:spcPts val="0"/>
              </a:spcAft>
              <a:buSzPts val="2800"/>
              <a:buChar char="•"/>
            </a:pPr>
            <a:r>
              <a:rPr lang="en-US"/>
              <a:t>Nepoužíváme značky kvůli tomu, jak vypadají, ale kvůli tomu, co znamenají.</a:t>
            </a:r>
            <a:endParaRPr/>
          </a:p>
          <a:p>
            <a:pPr marL="0" lvl="0" indent="0" algn="l" rtl="0">
              <a:spcBef>
                <a:spcPts val="1000"/>
              </a:spcBef>
              <a:spcAft>
                <a:spcPts val="0"/>
              </a:spcAft>
              <a:buNone/>
            </a:pPr>
            <a:endParaRPr/>
          </a:p>
          <a:p>
            <a:pPr marL="0" lvl="0" indent="0" algn="l" rtl="0">
              <a:spcBef>
                <a:spcPts val="1000"/>
              </a:spcBef>
              <a:spcAft>
                <a:spcPts val="0"/>
              </a:spcAft>
              <a:buNone/>
            </a:pPr>
            <a:r>
              <a:rPr lang="en-US" b="1"/>
              <a:t>CSS</a:t>
            </a:r>
            <a:endParaRPr b="1"/>
          </a:p>
          <a:p>
            <a:pPr marL="457200" lvl="0" indent="-406400" algn="l" rtl="0">
              <a:spcBef>
                <a:spcPts val="1000"/>
              </a:spcBef>
              <a:spcAft>
                <a:spcPts val="0"/>
              </a:spcAft>
              <a:buSzPts val="2800"/>
              <a:buChar char="•"/>
            </a:pPr>
            <a:r>
              <a:rPr lang="en-US"/>
              <a:t>Rozložení a vzhled stránky</a:t>
            </a:r>
            <a:endParaRPr/>
          </a:p>
          <a:p>
            <a:pPr marL="457200" lvl="0" indent="-406400" algn="l" rtl="0">
              <a:spcBef>
                <a:spcPts val="0"/>
              </a:spcBef>
              <a:spcAft>
                <a:spcPts val="0"/>
              </a:spcAft>
              <a:buSzPts val="2800"/>
              <a:buChar char="•"/>
            </a:pPr>
            <a:r>
              <a:rPr lang="en-US"/>
              <a:t>Můžeme změnit styl pro jakoukoliv značku</a:t>
            </a:r>
            <a:endParaRPr/>
          </a:p>
        </p:txBody>
      </p:sp>
      <p:sp>
        <p:nvSpPr>
          <p:cNvPr id="73" name="Google Shape;73;p17"/>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HTML a 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Typ prvku lze změnit v CSS</a:t>
            </a:r>
            <a:endParaRPr/>
          </a:p>
        </p:txBody>
      </p:sp>
      <p:sp>
        <p:nvSpPr>
          <p:cNvPr id="288" name="Google Shape;288;p44"/>
          <p:cNvSpPr txBox="1"/>
          <p:nvPr/>
        </p:nvSpPr>
        <p:spPr>
          <a:xfrm>
            <a:off x="1297050" y="1821500"/>
            <a:ext cx="9881400" cy="4192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600" dirty="0">
                <a:solidFill>
                  <a:srgbClr val="EB008B"/>
                </a:solidFill>
                <a:latin typeface="Roboto Mono"/>
                <a:ea typeface="Roboto Mono"/>
                <a:cs typeface="Roboto Mono"/>
                <a:sym typeface="Roboto Mono"/>
              </a:rPr>
              <a:t>a</a:t>
            </a:r>
            <a:r>
              <a:rPr lang="en-US" sz="3600" dirty="0">
                <a:solidFill>
                  <a:srgbClr val="000000"/>
                </a:solidFill>
                <a:highlight>
                  <a:srgbClr val="FFFFFF"/>
                </a:highlight>
                <a:latin typeface="Roboto Mono"/>
                <a:ea typeface="Roboto Mono"/>
                <a:cs typeface="Roboto Mono"/>
                <a:sym typeface="Roboto Mono"/>
              </a:rPr>
              <a:t> { </a:t>
            </a:r>
            <a:r>
              <a:rPr lang="en-US" sz="3600" dirty="0">
                <a:solidFill>
                  <a:srgbClr val="0000FF"/>
                </a:solidFill>
                <a:latin typeface="Roboto Mono"/>
                <a:ea typeface="Roboto Mono"/>
                <a:cs typeface="Roboto Mono"/>
                <a:sym typeface="Roboto Mono"/>
              </a:rPr>
              <a:t>display</a:t>
            </a:r>
            <a:r>
              <a:rPr lang="en-US" sz="3600" dirty="0">
                <a:solidFill>
                  <a:srgbClr val="000000"/>
                </a:solidFill>
                <a:highlight>
                  <a:srgbClr val="FFFFFF"/>
                </a:highlight>
                <a:latin typeface="Roboto Mono"/>
                <a:ea typeface="Roboto Mono"/>
                <a:cs typeface="Roboto Mono"/>
                <a:sym typeface="Roboto Mono"/>
              </a:rPr>
              <a:t>: </a:t>
            </a:r>
            <a:r>
              <a:rPr lang="en-US" sz="3600" dirty="0">
                <a:solidFill>
                  <a:srgbClr val="F36F21"/>
                </a:solidFill>
                <a:highlight>
                  <a:srgbClr val="FFFFFF"/>
                </a:highlight>
                <a:latin typeface="Roboto Mono"/>
                <a:ea typeface="Roboto Mono"/>
                <a:cs typeface="Roboto Mono"/>
                <a:sym typeface="Roboto Mono"/>
              </a:rPr>
              <a:t>block</a:t>
            </a:r>
            <a:r>
              <a:rPr lang="en-US" sz="3600" dirty="0">
                <a:solidFill>
                  <a:srgbClr val="000000"/>
                </a:solidFill>
                <a:highlight>
                  <a:srgbClr val="FFFFFF"/>
                </a:highlight>
                <a:latin typeface="Roboto Mono"/>
                <a:ea typeface="Roboto Mono"/>
                <a:cs typeface="Roboto Mono"/>
                <a:sym typeface="Roboto Mono"/>
              </a:rPr>
              <a:t>; }</a:t>
            </a:r>
            <a:br>
              <a:rPr lang="en-US" sz="3600" dirty="0">
                <a:solidFill>
                  <a:srgbClr val="000000"/>
                </a:solidFill>
                <a:highlight>
                  <a:srgbClr val="FFFFFF"/>
                </a:highlight>
                <a:latin typeface="Roboto Mono"/>
                <a:ea typeface="Roboto Mono"/>
                <a:cs typeface="Roboto Mono"/>
                <a:sym typeface="Roboto Mono"/>
              </a:rPr>
            </a:br>
            <a:br>
              <a:rPr lang="en-US" sz="3600" dirty="0">
                <a:solidFill>
                  <a:srgbClr val="000000"/>
                </a:solidFill>
                <a:highlight>
                  <a:srgbClr val="FFFFFF"/>
                </a:highlight>
                <a:latin typeface="Roboto Mono"/>
                <a:ea typeface="Roboto Mono"/>
                <a:cs typeface="Roboto Mono"/>
                <a:sym typeface="Roboto Mono"/>
              </a:rPr>
            </a:br>
            <a:r>
              <a:rPr lang="en-US" sz="3600" dirty="0">
                <a:solidFill>
                  <a:srgbClr val="EB008B"/>
                </a:solidFill>
                <a:latin typeface="Roboto Mono"/>
                <a:ea typeface="Roboto Mono"/>
                <a:cs typeface="Roboto Mono"/>
                <a:sym typeface="Roboto Mono"/>
              </a:rPr>
              <a:t>p</a:t>
            </a:r>
            <a:r>
              <a:rPr lang="en-US" sz="3600" dirty="0">
                <a:solidFill>
                  <a:srgbClr val="EB008B"/>
                </a:solidFill>
                <a:highlight>
                  <a:srgbClr val="FFFFFF"/>
                </a:highlight>
                <a:latin typeface="Roboto Mono"/>
                <a:ea typeface="Roboto Mono"/>
                <a:cs typeface="Roboto Mono"/>
                <a:sym typeface="Roboto Mono"/>
              </a:rPr>
              <a:t> </a:t>
            </a:r>
            <a:r>
              <a:rPr lang="en-US" sz="3600" dirty="0">
                <a:solidFill>
                  <a:srgbClr val="000000"/>
                </a:solidFill>
                <a:highlight>
                  <a:srgbClr val="FFFFFF"/>
                </a:highlight>
                <a:latin typeface="Roboto Mono"/>
                <a:ea typeface="Roboto Mono"/>
                <a:cs typeface="Roboto Mono"/>
                <a:sym typeface="Roboto Mono"/>
              </a:rPr>
              <a:t>{ </a:t>
            </a:r>
            <a:r>
              <a:rPr lang="en-US" sz="3600" dirty="0">
                <a:solidFill>
                  <a:srgbClr val="0000FF"/>
                </a:solidFill>
                <a:latin typeface="Roboto Mono"/>
                <a:ea typeface="Roboto Mono"/>
                <a:cs typeface="Roboto Mono"/>
                <a:sym typeface="Roboto Mono"/>
              </a:rPr>
              <a:t>display</a:t>
            </a:r>
            <a:r>
              <a:rPr lang="en-US" sz="3600" dirty="0">
                <a:solidFill>
                  <a:srgbClr val="000000"/>
                </a:solidFill>
                <a:highlight>
                  <a:srgbClr val="FFFFFF"/>
                </a:highlight>
                <a:latin typeface="Roboto Mono"/>
                <a:ea typeface="Roboto Mono"/>
                <a:cs typeface="Roboto Mono"/>
                <a:sym typeface="Roboto Mono"/>
              </a:rPr>
              <a:t>: </a:t>
            </a:r>
            <a:r>
              <a:rPr lang="en-US" sz="3600" dirty="0">
                <a:solidFill>
                  <a:srgbClr val="F36F21"/>
                </a:solidFill>
                <a:highlight>
                  <a:srgbClr val="FFFFFF"/>
                </a:highlight>
                <a:latin typeface="Roboto Mono"/>
                <a:ea typeface="Roboto Mono"/>
                <a:cs typeface="Roboto Mono"/>
                <a:sym typeface="Roboto Mono"/>
              </a:rPr>
              <a:t>inline</a:t>
            </a:r>
            <a:r>
              <a:rPr lang="en-US" sz="3600" dirty="0">
                <a:solidFill>
                  <a:srgbClr val="000000"/>
                </a:solidFill>
                <a:highlight>
                  <a:srgbClr val="FFFFFF"/>
                </a:highlight>
                <a:latin typeface="Roboto Mono"/>
                <a:ea typeface="Roboto Mono"/>
                <a:cs typeface="Roboto Mono"/>
                <a:sym typeface="Roboto Mono"/>
              </a:rPr>
              <a:t>; }</a:t>
            </a:r>
            <a:br>
              <a:rPr lang="en-US" sz="3600" dirty="0">
                <a:solidFill>
                  <a:srgbClr val="000000"/>
                </a:solidFill>
                <a:highlight>
                  <a:srgbClr val="FFFFFF"/>
                </a:highlight>
                <a:latin typeface="Roboto Mono"/>
                <a:ea typeface="Roboto Mono"/>
                <a:cs typeface="Roboto Mono"/>
                <a:sym typeface="Roboto Mono"/>
              </a:rPr>
            </a:br>
            <a:br>
              <a:rPr lang="en-US" sz="3600" dirty="0">
                <a:solidFill>
                  <a:srgbClr val="000000"/>
                </a:solidFill>
                <a:highlight>
                  <a:srgbClr val="FFFFFF"/>
                </a:highlight>
                <a:latin typeface="Roboto Mono"/>
                <a:ea typeface="Roboto Mono"/>
                <a:cs typeface="Roboto Mono"/>
                <a:sym typeface="Roboto Mono"/>
              </a:rPr>
            </a:br>
            <a:r>
              <a:rPr lang="en-US" sz="3600" dirty="0">
                <a:solidFill>
                  <a:srgbClr val="EB008B"/>
                </a:solidFill>
                <a:latin typeface="Roboto Mono"/>
                <a:ea typeface="Roboto Mono"/>
                <a:cs typeface="Roboto Mono"/>
                <a:sym typeface="Roboto Mono"/>
              </a:rPr>
              <a:t>li</a:t>
            </a:r>
            <a:r>
              <a:rPr lang="en-US" sz="3600" dirty="0">
                <a:solidFill>
                  <a:srgbClr val="EB008B"/>
                </a:solidFill>
                <a:highlight>
                  <a:srgbClr val="FFFFFF"/>
                </a:highlight>
                <a:latin typeface="Roboto Mono"/>
                <a:ea typeface="Roboto Mono"/>
                <a:cs typeface="Roboto Mono"/>
                <a:sym typeface="Roboto Mono"/>
              </a:rPr>
              <a:t> </a:t>
            </a:r>
            <a:r>
              <a:rPr lang="en-US" sz="3600" dirty="0">
                <a:solidFill>
                  <a:srgbClr val="000000"/>
                </a:solidFill>
                <a:highlight>
                  <a:srgbClr val="FFFFFF"/>
                </a:highlight>
                <a:latin typeface="Roboto Mono"/>
                <a:ea typeface="Roboto Mono"/>
                <a:cs typeface="Roboto Mono"/>
                <a:sym typeface="Roboto Mono"/>
              </a:rPr>
              <a:t>{ </a:t>
            </a:r>
            <a:r>
              <a:rPr lang="en-US" sz="3600" dirty="0">
                <a:solidFill>
                  <a:srgbClr val="0000FF"/>
                </a:solidFill>
                <a:latin typeface="Roboto Mono"/>
                <a:ea typeface="Roboto Mono"/>
                <a:cs typeface="Roboto Mono"/>
                <a:sym typeface="Roboto Mono"/>
              </a:rPr>
              <a:t>display</a:t>
            </a:r>
            <a:r>
              <a:rPr lang="en-US" sz="3600" dirty="0">
                <a:solidFill>
                  <a:srgbClr val="000000"/>
                </a:solidFill>
                <a:highlight>
                  <a:srgbClr val="FFFFFF"/>
                </a:highlight>
                <a:latin typeface="Roboto Mono"/>
                <a:ea typeface="Roboto Mono"/>
                <a:cs typeface="Roboto Mono"/>
                <a:sym typeface="Roboto Mono"/>
              </a:rPr>
              <a:t>: </a:t>
            </a:r>
            <a:r>
              <a:rPr lang="en-US" sz="3600" dirty="0">
                <a:solidFill>
                  <a:srgbClr val="F36F21"/>
                </a:solidFill>
                <a:highlight>
                  <a:srgbClr val="FFFFFF"/>
                </a:highlight>
                <a:latin typeface="Roboto Mono"/>
                <a:ea typeface="Roboto Mono"/>
                <a:cs typeface="Roboto Mono"/>
                <a:sym typeface="Roboto Mono"/>
              </a:rPr>
              <a:t>inline-block</a:t>
            </a:r>
            <a:r>
              <a:rPr lang="en-US" sz="3600" dirty="0">
                <a:solidFill>
                  <a:srgbClr val="000000"/>
                </a:solidFill>
                <a:highlight>
                  <a:srgbClr val="FFFFFF"/>
                </a:highlight>
                <a:latin typeface="Roboto Mono"/>
                <a:ea typeface="Roboto Mono"/>
                <a:cs typeface="Roboto Mono"/>
                <a:sym typeface="Roboto Mono"/>
              </a:rPr>
              <a:t>; }</a:t>
            </a:r>
            <a:endParaRPr sz="3600" dirty="0">
              <a:solidFill>
                <a:srgbClr val="000000"/>
              </a:solidFill>
              <a:highlight>
                <a:srgbClr val="FFFFFF"/>
              </a:highlight>
              <a:latin typeface="Roboto Mono"/>
              <a:ea typeface="Roboto Mono"/>
              <a:cs typeface="Roboto Mono"/>
              <a:sym typeface="Roboto Mono"/>
            </a:endParaRPr>
          </a:p>
        </p:txBody>
      </p:sp>
      <p:cxnSp>
        <p:nvCxnSpPr>
          <p:cNvPr id="289" name="Google Shape;289;p44"/>
          <p:cNvCxnSpPr/>
          <p:nvPr/>
        </p:nvCxnSpPr>
        <p:spPr>
          <a:xfrm>
            <a:off x="932750" y="1935000"/>
            <a:ext cx="0" cy="3318300"/>
          </a:xfrm>
          <a:prstGeom prst="straightConnector1">
            <a:avLst/>
          </a:prstGeom>
          <a:noFill/>
          <a:ln w="19050" cap="flat" cmpd="sng">
            <a:solidFill>
              <a:srgbClr val="CCCCCC"/>
            </a:solidFill>
            <a:prstDash val="solid"/>
            <a:round/>
            <a:headEnd type="none" w="med" len="med"/>
            <a:tailEnd type="none" w="med" len="med"/>
          </a:ln>
        </p:spPr>
      </p:cxnSp>
      <p:sp>
        <p:nvSpPr>
          <p:cNvPr id="290" name="Google Shape;290;p44"/>
          <p:cNvSpPr txBox="1"/>
          <p:nvPr/>
        </p:nvSpPr>
        <p:spPr>
          <a:xfrm rot="-5400000">
            <a:off x="424100" y="1870575"/>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5. </a:t>
            </a:r>
            <a:r>
              <a:rPr lang="en-US" dirty="0"/>
              <a:t>FLOAT</a:t>
            </a:r>
            <a:endParaRPr dirty="0"/>
          </a:p>
          <a:p>
            <a:pPr marL="0" lvl="0" indent="0" algn="ctr" rtl="0">
              <a:spcBef>
                <a:spcPts val="0"/>
              </a:spcBef>
              <a:spcAft>
                <a:spcPts val="0"/>
              </a:spcAft>
              <a:buNone/>
            </a:pPr>
            <a:r>
              <a:rPr lang="en-US" sz="3600" dirty="0" err="1"/>
              <a:t>obtékání</a:t>
            </a:r>
            <a:r>
              <a:rPr lang="en-US" sz="3600" dirty="0"/>
              <a:t> </a:t>
            </a:r>
            <a:r>
              <a:rPr lang="en-US" sz="3600" dirty="0" err="1"/>
              <a:t>obrázku</a:t>
            </a:r>
            <a:r>
              <a:rPr lang="en-US" sz="3600" dirty="0"/>
              <a:t> </a:t>
            </a:r>
            <a:r>
              <a:rPr lang="en-US" sz="3600" dirty="0" err="1"/>
              <a:t>textem</a:t>
            </a:r>
            <a:endParaRPr sz="3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p:nvPr/>
        </p:nvSpPr>
        <p:spPr>
          <a:xfrm>
            <a:off x="7263850" y="2443350"/>
            <a:ext cx="3993300" cy="3741600"/>
          </a:xfrm>
          <a:prstGeom prst="rect">
            <a:avLst/>
          </a:prstGeom>
          <a:noFill/>
          <a:ln>
            <a:noFill/>
          </a:ln>
        </p:spPr>
        <p:txBody>
          <a:bodyPr spcFirstLastPara="1" wrap="square" lIns="91425" tIns="91425" rIns="91425" bIns="91425" anchor="t" anchorCtr="0">
            <a:noAutofit/>
          </a:bodyPr>
          <a:lstStyle/>
          <a:p>
            <a:pPr marL="1529999" lvl="0" indent="0" algn="l" rtl="0">
              <a:spcBef>
                <a:spcPts val="0"/>
              </a:spcBef>
              <a:spcAft>
                <a:spcPts val="0"/>
              </a:spcAft>
              <a:buNone/>
            </a:pPr>
            <a:r>
              <a:rPr lang="en-US" sz="1800">
                <a:solidFill>
                  <a:srgbClr val="000000"/>
                </a:solidFill>
                <a:highlight>
                  <a:srgbClr val="FFFFFF"/>
                </a:highlight>
              </a:rPr>
              <a:t>Lorem ipsum dolor sit amet, consectetur adipiscing elit. Fusce accumsan, lacus interdum placerat convallis, lorem mi</a:t>
            </a:r>
            <a:endParaRPr sz="1800">
              <a:highlight>
                <a:srgbClr val="FFFFFF"/>
              </a:highlight>
            </a:endParaRPr>
          </a:p>
          <a:p>
            <a:pPr marL="0" lvl="0" indent="0" algn="l" rtl="0">
              <a:spcBef>
                <a:spcPts val="0"/>
              </a:spcBef>
              <a:spcAft>
                <a:spcPts val="0"/>
              </a:spcAft>
              <a:buNone/>
            </a:pPr>
            <a:r>
              <a:rPr lang="en-US" sz="1800">
                <a:solidFill>
                  <a:srgbClr val="000000"/>
                </a:solidFill>
                <a:highlight>
                  <a:srgbClr val="FFFFFF"/>
                </a:highlight>
              </a:rPr>
              <a:t>volutpat erat, sit amet viverra lorem felis sed justo.  Duis auctor neque eget rhoncus sollicitudin. Maecenas ac venenatis dolor.</a:t>
            </a:r>
            <a:endParaRPr sz="1800"/>
          </a:p>
        </p:txBody>
      </p:sp>
      <p:sp>
        <p:nvSpPr>
          <p:cNvPr id="301" name="Google Shape;301;p46"/>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Float - obtékání obrázku textem</a:t>
            </a:r>
            <a:endParaRPr/>
          </a:p>
        </p:txBody>
      </p:sp>
      <p:sp>
        <p:nvSpPr>
          <p:cNvPr id="302" name="Google Shape;302;p46"/>
          <p:cNvSpPr/>
          <p:nvPr/>
        </p:nvSpPr>
        <p:spPr>
          <a:xfrm>
            <a:off x="7263858" y="2586225"/>
            <a:ext cx="1458300" cy="1458300"/>
          </a:xfrm>
          <a:prstGeom prst="rect">
            <a:avLst/>
          </a:prstGeom>
          <a:solidFill>
            <a:srgbClr val="E7E6E6"/>
          </a:solidFill>
          <a:ln w="9525" cap="flat" cmpd="sng">
            <a:solidFill>
              <a:srgbClr val="2B39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txBox="1"/>
          <p:nvPr/>
        </p:nvSpPr>
        <p:spPr>
          <a:xfrm>
            <a:off x="1117524" y="4196425"/>
            <a:ext cx="4790700" cy="19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000000"/>
                </a:solidFill>
                <a:highlight>
                  <a:srgbClr val="FFFFFF"/>
                </a:highlight>
              </a:rPr>
              <a:t>Lorem ipsum dolor sit amet, consectetur adipiscing elit. Fusce accumsan, lacus interdum placerat convallis, lorem mi volutpat erat, sit amet viverra lorem felis sed justo.  Duis auctor neque eget rhoncus sollicitudin. Maecenas ac venenatis dolor.</a:t>
            </a:r>
            <a:endParaRPr sz="1800"/>
          </a:p>
        </p:txBody>
      </p:sp>
      <p:sp>
        <p:nvSpPr>
          <p:cNvPr id="304" name="Google Shape;304;p46"/>
          <p:cNvSpPr/>
          <p:nvPr/>
        </p:nvSpPr>
        <p:spPr>
          <a:xfrm>
            <a:off x="1216408" y="2504213"/>
            <a:ext cx="1458300" cy="1458300"/>
          </a:xfrm>
          <a:prstGeom prst="rect">
            <a:avLst/>
          </a:prstGeom>
          <a:solidFill>
            <a:srgbClr val="E7E6E6"/>
          </a:solidFill>
          <a:ln w="9525" cap="flat" cmpd="sng">
            <a:solidFill>
              <a:srgbClr val="2B39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txBox="1"/>
          <p:nvPr/>
        </p:nvSpPr>
        <p:spPr>
          <a:xfrm>
            <a:off x="7100589" y="1697600"/>
            <a:ext cx="3675900" cy="57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3000">
                <a:solidFill>
                  <a:srgbClr val="EB008B"/>
                </a:solidFill>
              </a:rPr>
              <a:t>S obtékáním</a:t>
            </a:r>
            <a:endParaRPr sz="3000">
              <a:solidFill>
                <a:srgbClr val="EB008B"/>
              </a:solidFill>
            </a:endParaRPr>
          </a:p>
        </p:txBody>
      </p:sp>
      <p:sp>
        <p:nvSpPr>
          <p:cNvPr id="306" name="Google Shape;306;p46"/>
          <p:cNvSpPr txBox="1"/>
          <p:nvPr/>
        </p:nvSpPr>
        <p:spPr>
          <a:xfrm>
            <a:off x="1075812" y="1697600"/>
            <a:ext cx="3364200" cy="57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3000">
                <a:solidFill>
                  <a:srgbClr val="EB008B"/>
                </a:solidFill>
              </a:rPr>
              <a:t>Bez obtékání</a:t>
            </a:r>
            <a:endParaRPr sz="3000">
              <a:solidFill>
                <a:srgbClr val="EB008B"/>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Float - obtékání obrázku textem</a:t>
            </a:r>
            <a:endParaRPr/>
          </a:p>
        </p:txBody>
      </p:sp>
      <p:sp>
        <p:nvSpPr>
          <p:cNvPr id="312" name="Google Shape;312;p47"/>
          <p:cNvSpPr txBox="1"/>
          <p:nvPr/>
        </p:nvSpPr>
        <p:spPr>
          <a:xfrm>
            <a:off x="1227125" y="1630925"/>
            <a:ext cx="10300800" cy="3010800"/>
          </a:xfrm>
          <a:prstGeom prst="rect">
            <a:avLst/>
          </a:prstGeom>
          <a:noFill/>
          <a:ln>
            <a:noFill/>
          </a:ln>
        </p:spPr>
        <p:txBody>
          <a:bodyPr spcFirstLastPara="1" wrap="square" lIns="68575" tIns="68575" rIns="68575" bIns="68575" anchor="t" anchorCtr="0">
            <a:noAutofit/>
          </a:bodyPr>
          <a:lstStyle/>
          <a:p>
            <a:pPr marL="177800" lvl="0" indent="-38100" algn="l" rtl="0">
              <a:lnSpc>
                <a:spcPct val="110000"/>
              </a:lnSpc>
              <a:spcBef>
                <a:spcPts val="1500"/>
              </a:spcBef>
              <a:spcAft>
                <a:spcPts val="0"/>
              </a:spcAft>
              <a:buNone/>
            </a:pPr>
            <a:r>
              <a:rPr lang="en-US" sz="3600">
                <a:solidFill>
                  <a:srgbClr val="EB008B"/>
                </a:solidFill>
                <a:highlight>
                  <a:srgbClr val="FFFFFF"/>
                </a:highlight>
                <a:latin typeface="Roboto Mono"/>
                <a:ea typeface="Roboto Mono"/>
                <a:cs typeface="Roboto Mono"/>
                <a:sym typeface="Roboto Mono"/>
              </a:rPr>
              <a:t>img</a:t>
            </a:r>
            <a:r>
              <a:rPr lang="en-US" sz="3600">
                <a:solidFill>
                  <a:srgbClr val="000000"/>
                </a:solidFill>
                <a:highlight>
                  <a:srgbClr val="FFFFFF"/>
                </a:highlight>
                <a:latin typeface="Roboto Mono"/>
                <a:ea typeface="Roboto Mono"/>
                <a:cs typeface="Roboto Mono"/>
                <a:sym typeface="Roboto Mono"/>
              </a:rPr>
              <a:t> {</a:t>
            </a:r>
            <a:endParaRPr sz="3600">
              <a:solidFill>
                <a:srgbClr val="000000"/>
              </a:solidFill>
              <a:highlight>
                <a:srgbClr val="FFFFFF"/>
              </a:highlight>
              <a:latin typeface="Roboto Mono"/>
              <a:ea typeface="Roboto Mono"/>
              <a:cs typeface="Roboto Mono"/>
              <a:sym typeface="Roboto Mono"/>
            </a:endParaRPr>
          </a:p>
          <a:p>
            <a:pPr marL="635000" lvl="0" indent="-38100" algn="l" rtl="0">
              <a:lnSpc>
                <a:spcPct val="110000"/>
              </a:lnSpc>
              <a:spcBef>
                <a:spcPts val="1500"/>
              </a:spcBef>
              <a:spcAft>
                <a:spcPts val="0"/>
              </a:spcAft>
              <a:buNone/>
            </a:pPr>
            <a:r>
              <a:rPr lang="en-US" sz="3600">
                <a:solidFill>
                  <a:srgbClr val="0000FF"/>
                </a:solidFill>
                <a:highlight>
                  <a:srgbClr val="FFFFFF"/>
                </a:highlight>
                <a:latin typeface="Roboto Mono"/>
                <a:ea typeface="Roboto Mono"/>
                <a:cs typeface="Roboto Mono"/>
                <a:sym typeface="Roboto Mono"/>
              </a:rPr>
              <a:t>float</a:t>
            </a:r>
            <a:r>
              <a:rPr lang="en-US" sz="3600">
                <a:solidFill>
                  <a:srgbClr val="000000"/>
                </a:solidFill>
                <a:highlight>
                  <a:srgbClr val="FFFFFF"/>
                </a:highlight>
                <a:latin typeface="Roboto Mono"/>
                <a:ea typeface="Roboto Mono"/>
                <a:cs typeface="Roboto Mono"/>
                <a:sym typeface="Roboto Mono"/>
              </a:rPr>
              <a:t>: left; </a:t>
            </a:r>
            <a:r>
              <a:rPr lang="en-US" sz="3600">
                <a:solidFill>
                  <a:srgbClr val="999999"/>
                </a:solidFill>
                <a:highlight>
                  <a:srgbClr val="FFFFFF"/>
                </a:highlight>
                <a:latin typeface="Roboto Mono"/>
                <a:ea typeface="Roboto Mono"/>
                <a:cs typeface="Roboto Mono"/>
                <a:sym typeface="Roboto Mono"/>
              </a:rPr>
              <a:t>/* nebo right */</a:t>
            </a:r>
            <a:endParaRPr sz="3600">
              <a:solidFill>
                <a:srgbClr val="999999"/>
              </a:solidFill>
              <a:highlight>
                <a:srgbClr val="FFFFFF"/>
              </a:highlight>
              <a:latin typeface="Roboto Mono"/>
              <a:ea typeface="Roboto Mono"/>
              <a:cs typeface="Roboto Mono"/>
              <a:sym typeface="Roboto Mono"/>
            </a:endParaRPr>
          </a:p>
          <a:p>
            <a:pPr marL="0" lvl="0" indent="0" algn="l" rtl="0">
              <a:lnSpc>
                <a:spcPct val="110000"/>
              </a:lnSpc>
              <a:spcBef>
                <a:spcPts val="1500"/>
              </a:spcBef>
              <a:spcAft>
                <a:spcPts val="1500"/>
              </a:spcAft>
              <a:buNone/>
            </a:pPr>
            <a:r>
              <a:rPr lang="en-US" sz="3600">
                <a:solidFill>
                  <a:srgbClr val="000000"/>
                </a:solidFill>
                <a:highlight>
                  <a:srgbClr val="FFFFFF"/>
                </a:highlight>
                <a:latin typeface="Roboto Mono"/>
                <a:ea typeface="Roboto Mono"/>
                <a:cs typeface="Roboto Mono"/>
                <a:sym typeface="Roboto Mono"/>
              </a:rPr>
              <a:t>}</a:t>
            </a:r>
            <a:endParaRPr sz="3600">
              <a:solidFill>
                <a:srgbClr val="000080"/>
              </a:solidFill>
              <a:latin typeface="Roboto Mono"/>
              <a:ea typeface="Roboto Mono"/>
              <a:cs typeface="Roboto Mono"/>
              <a:sym typeface="Roboto Mono"/>
            </a:endParaRPr>
          </a:p>
        </p:txBody>
      </p:sp>
      <p:cxnSp>
        <p:nvCxnSpPr>
          <p:cNvPr id="313" name="Google Shape;313;p47"/>
          <p:cNvCxnSpPr/>
          <p:nvPr/>
        </p:nvCxnSpPr>
        <p:spPr>
          <a:xfrm>
            <a:off x="985325" y="1812625"/>
            <a:ext cx="0" cy="2151900"/>
          </a:xfrm>
          <a:prstGeom prst="straightConnector1">
            <a:avLst/>
          </a:prstGeom>
          <a:noFill/>
          <a:ln w="19050" cap="flat" cmpd="sng">
            <a:solidFill>
              <a:srgbClr val="CCCCCC"/>
            </a:solidFill>
            <a:prstDash val="solid"/>
            <a:round/>
            <a:headEnd type="none" w="med" len="med"/>
            <a:tailEnd type="none" w="med" len="med"/>
          </a:ln>
        </p:spPr>
      </p:cxnSp>
      <p:sp>
        <p:nvSpPr>
          <p:cNvPr id="314" name="Google Shape;314;p47"/>
          <p:cNvSpPr txBox="1"/>
          <p:nvPr/>
        </p:nvSpPr>
        <p:spPr>
          <a:xfrm rot="-5400000">
            <a:off x="476525" y="1748225"/>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Zastavení obtékání</a:t>
            </a:r>
            <a:endParaRPr/>
          </a:p>
        </p:txBody>
      </p:sp>
      <p:sp>
        <p:nvSpPr>
          <p:cNvPr id="320" name="Google Shape;320;p48"/>
          <p:cNvSpPr txBox="1"/>
          <p:nvPr/>
        </p:nvSpPr>
        <p:spPr>
          <a:xfrm>
            <a:off x="1227125" y="1630925"/>
            <a:ext cx="10720500" cy="3010800"/>
          </a:xfrm>
          <a:prstGeom prst="rect">
            <a:avLst/>
          </a:prstGeom>
          <a:noFill/>
          <a:ln>
            <a:noFill/>
          </a:ln>
        </p:spPr>
        <p:txBody>
          <a:bodyPr spcFirstLastPara="1" wrap="square" lIns="68575" tIns="68575" rIns="68575" bIns="68575" anchor="t" anchorCtr="0">
            <a:noAutofit/>
          </a:bodyPr>
          <a:lstStyle/>
          <a:p>
            <a:pPr marL="177800" lvl="0" indent="-38100" algn="l" rtl="0">
              <a:lnSpc>
                <a:spcPct val="110000"/>
              </a:lnSpc>
              <a:spcBef>
                <a:spcPts val="1500"/>
              </a:spcBef>
              <a:spcAft>
                <a:spcPts val="0"/>
              </a:spcAft>
              <a:buNone/>
            </a:pPr>
            <a:r>
              <a:rPr lang="en-US" sz="3600">
                <a:solidFill>
                  <a:srgbClr val="EB008B"/>
                </a:solidFill>
                <a:highlight>
                  <a:srgbClr val="FFFFFF"/>
                </a:highlight>
                <a:latin typeface="Roboto Mono"/>
                <a:ea typeface="Roboto Mono"/>
                <a:cs typeface="Roboto Mono"/>
                <a:sym typeface="Roboto Mono"/>
              </a:rPr>
              <a:t>h2</a:t>
            </a:r>
            <a:r>
              <a:rPr lang="en-US" sz="3600">
                <a:solidFill>
                  <a:srgbClr val="000000"/>
                </a:solidFill>
                <a:highlight>
                  <a:srgbClr val="FFFFFF"/>
                </a:highlight>
                <a:latin typeface="Roboto Mono"/>
                <a:ea typeface="Roboto Mono"/>
                <a:cs typeface="Roboto Mono"/>
                <a:sym typeface="Roboto Mono"/>
              </a:rPr>
              <a:t> {</a:t>
            </a:r>
            <a:endParaRPr sz="3600">
              <a:solidFill>
                <a:srgbClr val="000000"/>
              </a:solidFill>
              <a:highlight>
                <a:srgbClr val="FFFFFF"/>
              </a:highlight>
              <a:latin typeface="Roboto Mono"/>
              <a:ea typeface="Roboto Mono"/>
              <a:cs typeface="Roboto Mono"/>
              <a:sym typeface="Roboto Mono"/>
            </a:endParaRPr>
          </a:p>
          <a:p>
            <a:pPr marL="635000" lvl="0" indent="-38100" algn="l" rtl="0">
              <a:lnSpc>
                <a:spcPct val="110000"/>
              </a:lnSpc>
              <a:spcBef>
                <a:spcPts val="1500"/>
              </a:spcBef>
              <a:spcAft>
                <a:spcPts val="0"/>
              </a:spcAft>
              <a:buNone/>
            </a:pPr>
            <a:r>
              <a:rPr lang="en-US" sz="3600">
                <a:solidFill>
                  <a:srgbClr val="0000FF"/>
                </a:solidFill>
                <a:highlight>
                  <a:srgbClr val="FFFFFF"/>
                </a:highlight>
                <a:latin typeface="Roboto Mono"/>
                <a:ea typeface="Roboto Mono"/>
                <a:cs typeface="Roboto Mono"/>
                <a:sym typeface="Roboto Mono"/>
              </a:rPr>
              <a:t>clear</a:t>
            </a:r>
            <a:r>
              <a:rPr lang="en-US" sz="3600">
                <a:solidFill>
                  <a:srgbClr val="000000"/>
                </a:solidFill>
                <a:highlight>
                  <a:srgbClr val="FFFFFF"/>
                </a:highlight>
                <a:latin typeface="Roboto Mono"/>
                <a:ea typeface="Roboto Mono"/>
                <a:cs typeface="Roboto Mono"/>
                <a:sym typeface="Roboto Mono"/>
              </a:rPr>
              <a:t>: left; </a:t>
            </a:r>
            <a:r>
              <a:rPr lang="en-US" sz="3600">
                <a:solidFill>
                  <a:srgbClr val="999999"/>
                </a:solidFill>
                <a:highlight>
                  <a:srgbClr val="FFFFFF"/>
                </a:highlight>
                <a:latin typeface="Roboto Mono"/>
                <a:ea typeface="Roboto Mono"/>
                <a:cs typeface="Roboto Mono"/>
                <a:sym typeface="Roboto Mono"/>
              </a:rPr>
              <a:t>/* nebo right, both */</a:t>
            </a:r>
            <a:endParaRPr sz="3600">
              <a:solidFill>
                <a:srgbClr val="999999"/>
              </a:solidFill>
              <a:highlight>
                <a:srgbClr val="FFFFFF"/>
              </a:highlight>
              <a:latin typeface="Roboto Mono"/>
              <a:ea typeface="Roboto Mono"/>
              <a:cs typeface="Roboto Mono"/>
              <a:sym typeface="Roboto Mono"/>
            </a:endParaRPr>
          </a:p>
          <a:p>
            <a:pPr marL="0" lvl="0" indent="0" algn="l" rtl="0">
              <a:lnSpc>
                <a:spcPct val="110000"/>
              </a:lnSpc>
              <a:spcBef>
                <a:spcPts val="1500"/>
              </a:spcBef>
              <a:spcAft>
                <a:spcPts val="1500"/>
              </a:spcAft>
              <a:buNone/>
            </a:pPr>
            <a:r>
              <a:rPr lang="en-US" sz="3600">
                <a:solidFill>
                  <a:srgbClr val="000000"/>
                </a:solidFill>
                <a:highlight>
                  <a:srgbClr val="FFFFFF"/>
                </a:highlight>
                <a:latin typeface="Roboto Mono"/>
                <a:ea typeface="Roboto Mono"/>
                <a:cs typeface="Roboto Mono"/>
                <a:sym typeface="Roboto Mono"/>
              </a:rPr>
              <a:t>}</a:t>
            </a:r>
            <a:endParaRPr sz="3600">
              <a:solidFill>
                <a:srgbClr val="000080"/>
              </a:solidFill>
              <a:latin typeface="Roboto Mono"/>
              <a:ea typeface="Roboto Mono"/>
              <a:cs typeface="Roboto Mono"/>
              <a:sym typeface="Roboto Mono"/>
            </a:endParaRPr>
          </a:p>
        </p:txBody>
      </p:sp>
      <p:cxnSp>
        <p:nvCxnSpPr>
          <p:cNvPr id="321" name="Google Shape;321;p48"/>
          <p:cNvCxnSpPr/>
          <p:nvPr/>
        </p:nvCxnSpPr>
        <p:spPr>
          <a:xfrm>
            <a:off x="985325" y="1812625"/>
            <a:ext cx="0" cy="2151900"/>
          </a:xfrm>
          <a:prstGeom prst="straightConnector1">
            <a:avLst/>
          </a:prstGeom>
          <a:noFill/>
          <a:ln w="19050" cap="flat" cmpd="sng">
            <a:solidFill>
              <a:srgbClr val="CCCCCC"/>
            </a:solidFill>
            <a:prstDash val="solid"/>
            <a:round/>
            <a:headEnd type="none" w="med" len="med"/>
            <a:tailEnd type="none" w="med" len="med"/>
          </a:ln>
        </p:spPr>
      </p:cxnSp>
      <p:sp>
        <p:nvSpPr>
          <p:cNvPr id="322" name="Google Shape;322;p48"/>
          <p:cNvSpPr txBox="1"/>
          <p:nvPr/>
        </p:nvSpPr>
        <p:spPr>
          <a:xfrm rot="-5400000">
            <a:off x="476525" y="1748225"/>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323" name="Google Shape;323;p48"/>
          <p:cNvSpPr txBox="1">
            <a:spLocks noGrp="1"/>
          </p:cNvSpPr>
          <p:nvPr>
            <p:ph type="body" idx="1"/>
          </p:nvPr>
        </p:nvSpPr>
        <p:spPr>
          <a:xfrm>
            <a:off x="964650" y="4641725"/>
            <a:ext cx="10134600" cy="19452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Zastaví obtékání. Nastaví se prvku, u kterého už nechceme, aby obtékal obrázek s nastaveným float.</a:t>
            </a:r>
            <a:endParaRPr/>
          </a:p>
          <a:p>
            <a:pPr marL="457200" lvl="0" indent="-406400" algn="l" rtl="0">
              <a:lnSpc>
                <a:spcPct val="115000"/>
              </a:lnSpc>
              <a:spcBef>
                <a:spcPts val="0"/>
              </a:spcBef>
              <a:spcAft>
                <a:spcPts val="0"/>
              </a:spcAft>
              <a:buSzPts val="2800"/>
              <a:buChar char="•"/>
            </a:pPr>
            <a:r>
              <a:rPr lang="en-US"/>
              <a:t>Tj. nadpis už nebude vedle obrázku, ale pod ním.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Přetečení float elementů ven z boxu</a:t>
            </a:r>
            <a:endParaRPr/>
          </a:p>
        </p:txBody>
      </p:sp>
      <p:sp>
        <p:nvSpPr>
          <p:cNvPr id="329" name="Google Shape;329;p49"/>
          <p:cNvSpPr txBox="1"/>
          <p:nvPr/>
        </p:nvSpPr>
        <p:spPr>
          <a:xfrm>
            <a:off x="1304000" y="2819850"/>
            <a:ext cx="5226900" cy="2812200"/>
          </a:xfrm>
          <a:prstGeom prst="rect">
            <a:avLst/>
          </a:prstGeom>
          <a:noFill/>
          <a:ln>
            <a:noFill/>
          </a:ln>
        </p:spPr>
        <p:txBody>
          <a:bodyPr spcFirstLastPara="1" wrap="square" lIns="68575" tIns="68575" rIns="68575" bIns="68575" anchor="t" anchorCtr="0">
            <a:noAutofit/>
          </a:bodyPr>
          <a:lstStyle/>
          <a:p>
            <a:pPr marL="177800" lvl="0" indent="-38100" algn="l" rtl="0">
              <a:lnSpc>
                <a:spcPct val="110000"/>
              </a:lnSpc>
              <a:spcBef>
                <a:spcPts val="1500"/>
              </a:spcBef>
              <a:spcAft>
                <a:spcPts val="0"/>
              </a:spcAft>
              <a:buNone/>
            </a:pPr>
            <a:r>
              <a:rPr lang="en-US" sz="3500">
                <a:solidFill>
                  <a:srgbClr val="EB008B"/>
                </a:solidFill>
                <a:highlight>
                  <a:srgbClr val="FFFFFF"/>
                </a:highlight>
                <a:latin typeface="Roboto Mono"/>
                <a:ea typeface="Roboto Mono"/>
                <a:cs typeface="Roboto Mono"/>
                <a:sym typeface="Roboto Mono"/>
              </a:rPr>
              <a:t>div </a:t>
            </a:r>
            <a:r>
              <a:rPr lang="en-US" sz="3500">
                <a:solidFill>
                  <a:srgbClr val="000000"/>
                </a:solidFill>
                <a:highlight>
                  <a:srgbClr val="FFFFFF"/>
                </a:highlight>
                <a:latin typeface="Roboto Mono"/>
                <a:ea typeface="Roboto Mono"/>
                <a:cs typeface="Roboto Mono"/>
                <a:sym typeface="Roboto Mono"/>
              </a:rPr>
              <a:t>{</a:t>
            </a:r>
            <a:endParaRPr sz="3500">
              <a:solidFill>
                <a:srgbClr val="000000"/>
              </a:solidFill>
              <a:highlight>
                <a:srgbClr val="FFFFFF"/>
              </a:highlight>
              <a:latin typeface="Roboto Mono"/>
              <a:ea typeface="Roboto Mono"/>
              <a:cs typeface="Roboto Mono"/>
              <a:sym typeface="Roboto Mono"/>
            </a:endParaRPr>
          </a:p>
          <a:p>
            <a:pPr marL="635000" lvl="0" indent="-38100" algn="l" rtl="0">
              <a:lnSpc>
                <a:spcPct val="110000"/>
              </a:lnSpc>
              <a:spcBef>
                <a:spcPts val="1500"/>
              </a:spcBef>
              <a:spcAft>
                <a:spcPts val="0"/>
              </a:spcAft>
              <a:buNone/>
            </a:pPr>
            <a:r>
              <a:rPr lang="en-US" sz="3500">
                <a:solidFill>
                  <a:srgbClr val="0000FF"/>
                </a:solidFill>
                <a:highlight>
                  <a:srgbClr val="FFFFFF"/>
                </a:highlight>
                <a:latin typeface="Roboto Mono"/>
                <a:ea typeface="Roboto Mono"/>
                <a:cs typeface="Roboto Mono"/>
                <a:sym typeface="Roboto Mono"/>
              </a:rPr>
              <a:t>overflow</a:t>
            </a:r>
            <a:r>
              <a:rPr lang="en-US" sz="3500">
                <a:solidFill>
                  <a:srgbClr val="000000"/>
                </a:solidFill>
                <a:highlight>
                  <a:srgbClr val="FFFFFF"/>
                </a:highlight>
                <a:latin typeface="Roboto Mono"/>
                <a:ea typeface="Roboto Mono"/>
                <a:cs typeface="Roboto Mono"/>
                <a:sym typeface="Roboto Mono"/>
              </a:rPr>
              <a:t>: auto;</a:t>
            </a:r>
            <a:endParaRPr sz="3500">
              <a:solidFill>
                <a:srgbClr val="999999"/>
              </a:solidFill>
              <a:highlight>
                <a:srgbClr val="FFFFFF"/>
              </a:highlight>
              <a:latin typeface="Roboto Mono"/>
              <a:ea typeface="Roboto Mono"/>
              <a:cs typeface="Roboto Mono"/>
              <a:sym typeface="Roboto Mono"/>
            </a:endParaRPr>
          </a:p>
          <a:p>
            <a:pPr marL="0" lvl="0" indent="0" algn="l" rtl="0">
              <a:lnSpc>
                <a:spcPct val="110000"/>
              </a:lnSpc>
              <a:spcBef>
                <a:spcPts val="1500"/>
              </a:spcBef>
              <a:spcAft>
                <a:spcPts val="1500"/>
              </a:spcAft>
              <a:buNone/>
            </a:pPr>
            <a:r>
              <a:rPr lang="en-US" sz="3500">
                <a:solidFill>
                  <a:srgbClr val="000000"/>
                </a:solidFill>
                <a:highlight>
                  <a:srgbClr val="FFFFFF"/>
                </a:highlight>
                <a:latin typeface="Roboto Mono"/>
                <a:ea typeface="Roboto Mono"/>
                <a:cs typeface="Roboto Mono"/>
                <a:sym typeface="Roboto Mono"/>
              </a:rPr>
              <a:t>}</a:t>
            </a:r>
            <a:endParaRPr sz="3000">
              <a:solidFill>
                <a:srgbClr val="000080"/>
              </a:solidFill>
              <a:latin typeface="Roboto Mono"/>
              <a:ea typeface="Roboto Mono"/>
              <a:cs typeface="Roboto Mono"/>
              <a:sym typeface="Roboto Mono"/>
            </a:endParaRPr>
          </a:p>
        </p:txBody>
      </p:sp>
      <p:cxnSp>
        <p:nvCxnSpPr>
          <p:cNvPr id="330" name="Google Shape;330;p49"/>
          <p:cNvCxnSpPr/>
          <p:nvPr/>
        </p:nvCxnSpPr>
        <p:spPr>
          <a:xfrm>
            <a:off x="1193300" y="3001550"/>
            <a:ext cx="0" cy="2151900"/>
          </a:xfrm>
          <a:prstGeom prst="straightConnector1">
            <a:avLst/>
          </a:prstGeom>
          <a:noFill/>
          <a:ln w="19050" cap="flat" cmpd="sng">
            <a:solidFill>
              <a:srgbClr val="CCCCCC"/>
            </a:solidFill>
            <a:prstDash val="solid"/>
            <a:round/>
            <a:headEnd type="none" w="med" len="med"/>
            <a:tailEnd type="none" w="med" len="med"/>
          </a:ln>
        </p:spPr>
      </p:cxnSp>
      <p:sp>
        <p:nvSpPr>
          <p:cNvPr id="331" name="Google Shape;331;p49"/>
          <p:cNvSpPr txBox="1"/>
          <p:nvPr/>
        </p:nvSpPr>
        <p:spPr>
          <a:xfrm rot="-5400000">
            <a:off x="684500" y="293715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332" name="Google Shape;332;p49"/>
          <p:cNvSpPr txBox="1"/>
          <p:nvPr/>
        </p:nvSpPr>
        <p:spPr>
          <a:xfrm>
            <a:off x="990700" y="1529150"/>
            <a:ext cx="10056600" cy="9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Když obtékaný obrázek vylézá z prvku, ve kterém je umístěn, lze použít:</a:t>
            </a:r>
            <a:endParaRPr sz="2400"/>
          </a:p>
        </p:txBody>
      </p:sp>
      <p:sp>
        <p:nvSpPr>
          <p:cNvPr id="333" name="Google Shape;333;p49"/>
          <p:cNvSpPr/>
          <p:nvPr/>
        </p:nvSpPr>
        <p:spPr>
          <a:xfrm>
            <a:off x="7655450" y="2706525"/>
            <a:ext cx="3038400" cy="918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49"/>
          <p:cNvPicPr preferRelativeResize="0"/>
          <p:nvPr/>
        </p:nvPicPr>
        <p:blipFill>
          <a:blip r:embed="rId3">
            <a:alphaModFix/>
          </a:blip>
          <a:stretch>
            <a:fillRect/>
          </a:stretch>
        </p:blipFill>
        <p:spPr>
          <a:xfrm>
            <a:off x="7901548" y="2851344"/>
            <a:ext cx="1098019" cy="1098023"/>
          </a:xfrm>
          <a:prstGeom prst="rect">
            <a:avLst/>
          </a:prstGeom>
          <a:noFill/>
          <a:ln>
            <a:noFill/>
          </a:ln>
        </p:spPr>
      </p:pic>
      <p:sp>
        <p:nvSpPr>
          <p:cNvPr id="335" name="Google Shape;335;p49"/>
          <p:cNvSpPr/>
          <p:nvPr/>
        </p:nvSpPr>
        <p:spPr>
          <a:xfrm>
            <a:off x="7655450" y="4673465"/>
            <a:ext cx="3038400" cy="1421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9"/>
          <p:cNvPicPr preferRelativeResize="0"/>
          <p:nvPr/>
        </p:nvPicPr>
        <p:blipFill>
          <a:blip r:embed="rId3">
            <a:alphaModFix/>
          </a:blip>
          <a:stretch>
            <a:fillRect/>
          </a:stretch>
        </p:blipFill>
        <p:spPr>
          <a:xfrm>
            <a:off x="7901548" y="4818284"/>
            <a:ext cx="1098019" cy="1098023"/>
          </a:xfrm>
          <a:prstGeom prst="rect">
            <a:avLst/>
          </a:prstGeom>
          <a:noFill/>
          <a:ln>
            <a:noFill/>
          </a:ln>
        </p:spPr>
      </p:pic>
      <p:cxnSp>
        <p:nvCxnSpPr>
          <p:cNvPr id="337" name="Google Shape;337;p49"/>
          <p:cNvCxnSpPr/>
          <p:nvPr/>
        </p:nvCxnSpPr>
        <p:spPr>
          <a:xfrm>
            <a:off x="9255131" y="3955982"/>
            <a:ext cx="0" cy="511200"/>
          </a:xfrm>
          <a:prstGeom prst="straightConnector1">
            <a:avLst/>
          </a:prstGeom>
          <a:noFill/>
          <a:ln w="38100" cap="flat" cmpd="sng">
            <a:solidFill>
              <a:srgbClr val="2B3990"/>
            </a:solidFill>
            <a:prstDash val="solid"/>
            <a:round/>
            <a:headEnd type="none" w="med" len="med"/>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6. </a:t>
            </a:r>
            <a:r>
              <a:rPr lang="en-US" dirty="0" err="1"/>
              <a:t>Pozicování</a:t>
            </a:r>
            <a:r>
              <a:rPr lang="en-US" dirty="0"/>
              <a:t> </a:t>
            </a:r>
            <a:r>
              <a:rPr lang="en-US" dirty="0" err="1"/>
              <a:t>elementů</a:t>
            </a:r>
            <a:endParaRPr sz="3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 pozicování prvků</a:t>
            </a:r>
            <a:endParaRPr/>
          </a:p>
        </p:txBody>
      </p:sp>
      <p:sp>
        <p:nvSpPr>
          <p:cNvPr id="348" name="Google Shape;348;p51"/>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50000"/>
              </a:lnSpc>
              <a:spcBef>
                <a:spcPts val="1000"/>
              </a:spcBef>
              <a:spcAft>
                <a:spcPts val="0"/>
              </a:spcAft>
              <a:buSzPts val="2800"/>
              <a:buChar char="•"/>
            </a:pPr>
            <a:r>
              <a:rPr lang="en-US"/>
              <a:t>prvky na stránce můžeme pozicovat (posouvat, umisťovat na konkrétní souřadnice)</a:t>
            </a:r>
            <a:endParaRPr/>
          </a:p>
          <a:p>
            <a:pPr marL="457200" lvl="0" indent="-406400" algn="l" rtl="0">
              <a:lnSpc>
                <a:spcPct val="150000"/>
              </a:lnSpc>
              <a:spcBef>
                <a:spcPts val="0"/>
              </a:spcBef>
              <a:spcAft>
                <a:spcPts val="0"/>
              </a:spcAft>
              <a:buSzPts val="2800"/>
              <a:buChar char="•"/>
            </a:pPr>
            <a:r>
              <a:rPr lang="en-US"/>
              <a:t>poloha prvku se nastavuje pomocí vlastností:</a:t>
            </a:r>
            <a:br>
              <a:rPr lang="en-US"/>
            </a:br>
            <a:r>
              <a:rPr lang="en-US">
                <a:solidFill>
                  <a:srgbClr val="0000FF"/>
                </a:solidFill>
              </a:rPr>
              <a:t>left</a:t>
            </a:r>
            <a:r>
              <a:rPr lang="en-US"/>
              <a:t>, </a:t>
            </a:r>
            <a:r>
              <a:rPr lang="en-US">
                <a:solidFill>
                  <a:srgbClr val="0000FF"/>
                </a:solidFill>
              </a:rPr>
              <a:t>right</a:t>
            </a:r>
            <a:r>
              <a:rPr lang="en-US"/>
              <a:t>, </a:t>
            </a:r>
            <a:r>
              <a:rPr lang="en-US">
                <a:solidFill>
                  <a:srgbClr val="0000FF"/>
                </a:solidFill>
              </a:rPr>
              <a:t>top</a:t>
            </a:r>
            <a:r>
              <a:rPr lang="en-US"/>
              <a:t>, </a:t>
            </a:r>
            <a:r>
              <a:rPr lang="en-US">
                <a:solidFill>
                  <a:srgbClr val="0000FF"/>
                </a:solidFill>
              </a:rPr>
              <a:t>bottom</a:t>
            </a:r>
            <a:endParaRPr>
              <a:solidFill>
                <a:srgbClr val="0000FF"/>
              </a:solidFill>
            </a:endParaRPr>
          </a:p>
          <a:p>
            <a:pPr marL="457200" lvl="0" indent="-406400" algn="l" rtl="0">
              <a:lnSpc>
                <a:spcPct val="150000"/>
              </a:lnSpc>
              <a:spcBef>
                <a:spcPts val="0"/>
              </a:spcBef>
              <a:spcAft>
                <a:spcPts val="0"/>
              </a:spcAft>
              <a:buClr>
                <a:srgbClr val="000000"/>
              </a:buClr>
              <a:buSzPts val="2800"/>
              <a:buChar char="•"/>
            </a:pPr>
            <a:r>
              <a:rPr lang="en-US">
                <a:solidFill>
                  <a:srgbClr val="000000"/>
                </a:solidFill>
              </a:rPr>
              <a:t>tyto vlastnosti nebudou nic dělat, pokud nejprve nenastavíme hodnotu vlastnosti </a:t>
            </a:r>
            <a:r>
              <a:rPr lang="en-US">
                <a:solidFill>
                  <a:srgbClr val="0000FF"/>
                </a:solidFill>
              </a:rPr>
              <a:t>position</a:t>
            </a:r>
            <a:endParaRPr>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2"/>
                </a:solidFill>
              </a:rPr>
              <a:t>Pozicování prvků</a:t>
            </a:r>
            <a:endParaRPr>
              <a:solidFill>
                <a:schemeClr val="dk2"/>
              </a:solidFill>
            </a:endParaRPr>
          </a:p>
          <a:p>
            <a:pPr marL="0" lvl="0" indent="0" algn="l" rtl="0">
              <a:spcBef>
                <a:spcPts val="0"/>
              </a:spcBef>
              <a:spcAft>
                <a:spcPts val="0"/>
              </a:spcAft>
              <a:buNone/>
            </a:pPr>
            <a:endParaRPr/>
          </a:p>
        </p:txBody>
      </p:sp>
      <p:sp>
        <p:nvSpPr>
          <p:cNvPr id="354" name="Google Shape;354;p52"/>
          <p:cNvSpPr txBox="1"/>
          <p:nvPr/>
        </p:nvSpPr>
        <p:spPr>
          <a:xfrm>
            <a:off x="1297050" y="1585525"/>
            <a:ext cx="9881400" cy="3183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600">
                <a:solidFill>
                  <a:srgbClr val="EB008B"/>
                </a:solidFill>
                <a:latin typeface="Roboto Mono"/>
                <a:ea typeface="Roboto Mono"/>
                <a:cs typeface="Roboto Mono"/>
                <a:sym typeface="Roboto Mono"/>
              </a:rPr>
              <a:t>div</a:t>
            </a:r>
            <a:r>
              <a:rPr lang="en-US" sz="3600">
                <a:solidFill>
                  <a:srgbClr val="000000"/>
                </a:solidFill>
                <a:highlight>
                  <a:srgbClr val="FFFFFF"/>
                </a:highlight>
                <a:latin typeface="Roboto Mono"/>
                <a:ea typeface="Roboto Mono"/>
                <a:cs typeface="Roboto Mono"/>
                <a:sym typeface="Roboto Mono"/>
              </a:rPr>
              <a:t> {</a:t>
            </a:r>
            <a:endParaRPr sz="3600">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600">
                <a:solidFill>
                  <a:srgbClr val="0000FF"/>
                </a:solidFill>
                <a:latin typeface="Roboto Mono"/>
                <a:ea typeface="Roboto Mono"/>
                <a:cs typeface="Roboto Mono"/>
                <a:sym typeface="Roboto Mono"/>
              </a:rPr>
              <a:t>left</a:t>
            </a:r>
            <a:r>
              <a:rPr lang="en-US" sz="3600">
                <a:solidFill>
                  <a:srgbClr val="000000"/>
                </a:solidFill>
                <a:highlight>
                  <a:srgbClr val="FFFFFF"/>
                </a:highlight>
                <a:latin typeface="Roboto Mono"/>
                <a:ea typeface="Roboto Mono"/>
                <a:cs typeface="Roboto Mono"/>
                <a:sym typeface="Roboto Mono"/>
              </a:rPr>
              <a:t>: </a:t>
            </a:r>
            <a:r>
              <a:rPr lang="en-US" sz="3600">
                <a:solidFill>
                  <a:srgbClr val="F36F21"/>
                </a:solidFill>
                <a:highlight>
                  <a:srgbClr val="FFFFFF"/>
                </a:highlight>
                <a:latin typeface="Roboto Mono"/>
                <a:ea typeface="Roboto Mono"/>
                <a:cs typeface="Roboto Mono"/>
                <a:sym typeface="Roboto Mono"/>
              </a:rPr>
              <a:t>300px</a:t>
            </a:r>
            <a:r>
              <a:rPr lang="en-US" sz="3600">
                <a:solidFill>
                  <a:srgbClr val="000000"/>
                </a:solidFill>
                <a:highlight>
                  <a:srgbClr val="FFFFFF"/>
                </a:highlight>
                <a:latin typeface="Roboto Mono"/>
                <a:ea typeface="Roboto Mono"/>
                <a:cs typeface="Roboto Mono"/>
                <a:sym typeface="Roboto Mono"/>
              </a:rPr>
              <a:t>;</a:t>
            </a:r>
            <a:endParaRPr sz="3600">
              <a:solidFill>
                <a:srgbClr val="000000"/>
              </a:solidFill>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Clr>
                <a:schemeClr val="dk1"/>
              </a:buClr>
              <a:buSzPts val="1100"/>
              <a:buFont typeface="Arial"/>
              <a:buNone/>
            </a:pPr>
            <a:r>
              <a:rPr lang="en-US" sz="3600">
                <a:solidFill>
                  <a:srgbClr val="0000FF"/>
                </a:solidFill>
                <a:latin typeface="Roboto Mono"/>
                <a:ea typeface="Roboto Mono"/>
                <a:cs typeface="Roboto Mono"/>
                <a:sym typeface="Roboto Mono"/>
              </a:rPr>
              <a:t>top</a:t>
            </a:r>
            <a:r>
              <a:rPr lang="en-US" sz="3600">
                <a:solidFill>
                  <a:schemeClr val="dk1"/>
                </a:solidFill>
                <a:highlight>
                  <a:schemeClr val="lt1"/>
                </a:highlight>
                <a:latin typeface="Roboto Mono"/>
                <a:ea typeface="Roboto Mono"/>
                <a:cs typeface="Roboto Mono"/>
                <a:sym typeface="Roboto Mono"/>
              </a:rPr>
              <a:t>: </a:t>
            </a:r>
            <a:r>
              <a:rPr lang="en-US" sz="3600">
                <a:solidFill>
                  <a:schemeClr val="accent3"/>
                </a:solidFill>
                <a:highlight>
                  <a:schemeClr val="lt1"/>
                </a:highlight>
                <a:latin typeface="Roboto Mono"/>
                <a:ea typeface="Roboto Mono"/>
                <a:cs typeface="Roboto Mono"/>
                <a:sym typeface="Roboto Mono"/>
              </a:rPr>
              <a:t>200px</a:t>
            </a:r>
            <a:r>
              <a:rPr lang="en-US" sz="3600">
                <a:solidFill>
                  <a:schemeClr val="dk1"/>
                </a:solidFill>
                <a:highlight>
                  <a:schemeClr val="lt1"/>
                </a:highlight>
                <a:latin typeface="Roboto Mono"/>
                <a:ea typeface="Roboto Mono"/>
                <a:cs typeface="Roboto Mono"/>
                <a:sym typeface="Roboto Mono"/>
              </a:rPr>
              <a:t>;</a:t>
            </a:r>
            <a:endParaRPr sz="360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US" sz="3600">
                <a:solidFill>
                  <a:srgbClr val="000000"/>
                </a:solidFill>
                <a:highlight>
                  <a:srgbClr val="FFFFFF"/>
                </a:highlight>
                <a:latin typeface="Roboto Mono"/>
                <a:ea typeface="Roboto Mono"/>
                <a:cs typeface="Roboto Mono"/>
                <a:sym typeface="Roboto Mono"/>
              </a:rPr>
              <a:t>}</a:t>
            </a:r>
            <a:endParaRPr sz="3600">
              <a:solidFill>
                <a:srgbClr val="000000"/>
              </a:solidFill>
              <a:highlight>
                <a:srgbClr val="FFFFFF"/>
              </a:highlight>
              <a:latin typeface="Roboto Mono"/>
              <a:ea typeface="Roboto Mono"/>
              <a:cs typeface="Roboto Mono"/>
              <a:sym typeface="Roboto Mono"/>
            </a:endParaRPr>
          </a:p>
        </p:txBody>
      </p:sp>
      <p:cxnSp>
        <p:nvCxnSpPr>
          <p:cNvPr id="355" name="Google Shape;355;p52"/>
          <p:cNvCxnSpPr/>
          <p:nvPr/>
        </p:nvCxnSpPr>
        <p:spPr>
          <a:xfrm>
            <a:off x="932750" y="1699025"/>
            <a:ext cx="0" cy="3008700"/>
          </a:xfrm>
          <a:prstGeom prst="straightConnector1">
            <a:avLst/>
          </a:prstGeom>
          <a:noFill/>
          <a:ln w="19050" cap="flat" cmpd="sng">
            <a:solidFill>
              <a:srgbClr val="CCCCCC"/>
            </a:solidFill>
            <a:prstDash val="solid"/>
            <a:round/>
            <a:headEnd type="none" w="med" len="med"/>
            <a:tailEnd type="none" w="med" len="med"/>
          </a:ln>
        </p:spPr>
      </p:cxnSp>
      <p:sp>
        <p:nvSpPr>
          <p:cNvPr id="356" name="Google Shape;356;p52"/>
          <p:cNvSpPr txBox="1"/>
          <p:nvPr/>
        </p:nvSpPr>
        <p:spPr>
          <a:xfrm rot="-5400000">
            <a:off x="424100" y="16346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357" name="Google Shape;357;p52"/>
          <p:cNvSpPr txBox="1">
            <a:spLocks noGrp="1"/>
          </p:cNvSpPr>
          <p:nvPr>
            <p:ph type="body" idx="1"/>
          </p:nvPr>
        </p:nvSpPr>
        <p:spPr>
          <a:xfrm>
            <a:off x="964650" y="4834000"/>
            <a:ext cx="10134600" cy="18141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Left / top nastavuje pozici levého horního rohu boxu.</a:t>
            </a:r>
            <a:endParaRPr/>
          </a:p>
          <a:p>
            <a:pPr marL="457200" lvl="0" indent="-406400" algn="l" rtl="0">
              <a:lnSpc>
                <a:spcPct val="115000"/>
              </a:lnSpc>
              <a:spcBef>
                <a:spcPts val="0"/>
              </a:spcBef>
              <a:spcAft>
                <a:spcPts val="0"/>
              </a:spcAft>
              <a:buSzPts val="2800"/>
              <a:buChar char="•"/>
            </a:pPr>
            <a:r>
              <a:rPr lang="en-US"/>
              <a:t>Bottom / right pozici pravého dolního rohu.</a:t>
            </a:r>
            <a:endParaRPr/>
          </a:p>
          <a:p>
            <a:pPr marL="457200" lvl="0" indent="-406400" algn="l" rtl="0">
              <a:lnSpc>
                <a:spcPct val="115000"/>
              </a:lnSpc>
              <a:spcBef>
                <a:spcPts val="0"/>
              </a:spcBef>
              <a:spcAft>
                <a:spcPts val="0"/>
              </a:spcAft>
              <a:buSzPts val="2800"/>
              <a:buChar char="•"/>
            </a:pPr>
            <a:r>
              <a:rPr lang="en-US"/>
              <a:t>Lze libovolně kombinovat.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 pozicování prvků</a:t>
            </a:r>
            <a:endParaRPr/>
          </a:p>
        </p:txBody>
      </p:sp>
      <p:sp>
        <p:nvSpPr>
          <p:cNvPr id="363" name="Google Shape;363;p53"/>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lvl="0" indent="-406400" algn="l" rtl="0">
              <a:lnSpc>
                <a:spcPct val="150000"/>
              </a:lnSpc>
              <a:spcBef>
                <a:spcPts val="1000"/>
              </a:spcBef>
              <a:spcAft>
                <a:spcPts val="0"/>
              </a:spcAft>
              <a:buClr>
                <a:srgbClr val="000000"/>
              </a:buClr>
              <a:buSzPts val="2800"/>
              <a:buChar char="•"/>
            </a:pPr>
            <a:r>
              <a:rPr lang="en-US"/>
              <a:t>aby fungovalo posouvání prvků, musíme nejprve nastavit hodnotu vlastnosti </a:t>
            </a:r>
            <a:r>
              <a:rPr lang="en-US">
                <a:solidFill>
                  <a:srgbClr val="0000FF"/>
                </a:solidFill>
              </a:rPr>
              <a:t>position</a:t>
            </a:r>
            <a:endParaRPr>
              <a:solidFill>
                <a:srgbClr val="0000FF"/>
              </a:solidFill>
            </a:endParaRPr>
          </a:p>
          <a:p>
            <a:pPr marL="914400" lvl="1" indent="-381000" algn="l" rtl="0">
              <a:lnSpc>
                <a:spcPct val="150000"/>
              </a:lnSpc>
              <a:spcBef>
                <a:spcPts val="0"/>
              </a:spcBef>
              <a:spcAft>
                <a:spcPts val="0"/>
              </a:spcAft>
              <a:buClr>
                <a:schemeClr val="accent1"/>
              </a:buClr>
              <a:buSzPts val="2400"/>
              <a:buChar char="•"/>
            </a:pPr>
            <a:r>
              <a:rPr lang="en-US">
                <a:solidFill>
                  <a:schemeClr val="accent1"/>
                </a:solidFill>
              </a:rPr>
              <a:t>static</a:t>
            </a:r>
            <a:endParaRPr>
              <a:solidFill>
                <a:schemeClr val="accent1"/>
              </a:solidFill>
            </a:endParaRPr>
          </a:p>
          <a:p>
            <a:pPr marL="914400" lvl="1" indent="-381000" algn="l" rtl="0">
              <a:lnSpc>
                <a:spcPct val="150000"/>
              </a:lnSpc>
              <a:spcBef>
                <a:spcPts val="0"/>
              </a:spcBef>
              <a:spcAft>
                <a:spcPts val="0"/>
              </a:spcAft>
              <a:buClr>
                <a:schemeClr val="accent1"/>
              </a:buClr>
              <a:buSzPts val="2400"/>
              <a:buChar char="•"/>
            </a:pPr>
            <a:r>
              <a:rPr lang="en-US">
                <a:solidFill>
                  <a:schemeClr val="accent1"/>
                </a:solidFill>
              </a:rPr>
              <a:t>relative</a:t>
            </a:r>
            <a:endParaRPr>
              <a:solidFill>
                <a:schemeClr val="accent1"/>
              </a:solidFill>
            </a:endParaRPr>
          </a:p>
          <a:p>
            <a:pPr marL="914400" lvl="1" indent="-381000" algn="l" rtl="0">
              <a:lnSpc>
                <a:spcPct val="150000"/>
              </a:lnSpc>
              <a:spcBef>
                <a:spcPts val="0"/>
              </a:spcBef>
              <a:spcAft>
                <a:spcPts val="0"/>
              </a:spcAft>
              <a:buClr>
                <a:schemeClr val="accent1"/>
              </a:buClr>
              <a:buSzPts val="2400"/>
              <a:buChar char="•"/>
            </a:pPr>
            <a:r>
              <a:rPr lang="en-US">
                <a:solidFill>
                  <a:schemeClr val="accent1"/>
                </a:solidFill>
              </a:rPr>
              <a:t>absolute</a:t>
            </a:r>
            <a:endParaRPr>
              <a:solidFill>
                <a:schemeClr val="accent1"/>
              </a:solidFill>
            </a:endParaRPr>
          </a:p>
          <a:p>
            <a:pPr marL="914400" lvl="1" indent="-381000" algn="l" rtl="0">
              <a:lnSpc>
                <a:spcPct val="150000"/>
              </a:lnSpc>
              <a:spcBef>
                <a:spcPts val="0"/>
              </a:spcBef>
              <a:spcAft>
                <a:spcPts val="0"/>
              </a:spcAft>
              <a:buClr>
                <a:schemeClr val="accent1"/>
              </a:buClr>
              <a:buSzPts val="2400"/>
              <a:buChar char="•"/>
            </a:pPr>
            <a:r>
              <a:rPr lang="en-US">
                <a:solidFill>
                  <a:schemeClr val="accent1"/>
                </a:solidFill>
              </a:rPr>
              <a:t>fixed</a:t>
            </a:r>
            <a:endParaRPr>
              <a:solidFill>
                <a:schemeClr val="accent1"/>
              </a:solidFill>
            </a:endParaRPr>
          </a:p>
          <a:p>
            <a:pPr marL="914400" lvl="1" indent="-381000" algn="l" rtl="0">
              <a:lnSpc>
                <a:spcPct val="150000"/>
              </a:lnSpc>
              <a:spcBef>
                <a:spcPts val="0"/>
              </a:spcBef>
              <a:spcAft>
                <a:spcPts val="0"/>
              </a:spcAft>
              <a:buClr>
                <a:schemeClr val="accent1"/>
              </a:buClr>
              <a:buSzPts val="2400"/>
              <a:buChar char="•"/>
            </a:pPr>
            <a:r>
              <a:rPr lang="en-US">
                <a:solidFill>
                  <a:schemeClr val="accent1"/>
                </a:solidFill>
              </a:rPr>
              <a:t>sticky</a:t>
            </a:r>
            <a:endParaRPr>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329555"/>
            <a:ext cx="7200800" cy="612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static;</a:t>
            </a:r>
            <a:endParaRPr/>
          </a:p>
        </p:txBody>
      </p:sp>
      <p:sp>
        <p:nvSpPr>
          <p:cNvPr id="369" name="Google Shape;369;p54"/>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marR="0" lvl="0" indent="-406400" algn="l" rtl="0">
              <a:lnSpc>
                <a:spcPct val="150000"/>
              </a:lnSpc>
              <a:spcBef>
                <a:spcPts val="1000"/>
              </a:spcBef>
              <a:spcAft>
                <a:spcPts val="0"/>
              </a:spcAft>
              <a:buClr>
                <a:srgbClr val="000000"/>
              </a:buClr>
              <a:buSzPts val="2800"/>
              <a:buFont typeface="Arial"/>
              <a:buChar char="•"/>
            </a:pPr>
            <a:r>
              <a:rPr lang="en-US">
                <a:solidFill>
                  <a:srgbClr val="000000"/>
                </a:solidFill>
              </a:rPr>
              <a:t>Nedělá nic!</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Výchozí nastavení prvků.</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Element je na stránce tam, kde se přirozeně nachází v toku dokumentu.</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Prvky nelze posouvat pomocí left, right, top, bottom.</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relative;</a:t>
            </a:r>
            <a:endParaRPr/>
          </a:p>
        </p:txBody>
      </p:sp>
      <p:sp>
        <p:nvSpPr>
          <p:cNvPr id="375" name="Google Shape;375;p55"/>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marR="0" lvl="0" indent="-406400" algn="l" rtl="0">
              <a:lnSpc>
                <a:spcPct val="150000"/>
              </a:lnSpc>
              <a:spcBef>
                <a:spcPts val="1000"/>
              </a:spcBef>
              <a:spcAft>
                <a:spcPts val="0"/>
              </a:spcAft>
              <a:buClr>
                <a:srgbClr val="000000"/>
              </a:buClr>
              <a:buSzPts val="2800"/>
              <a:buChar char="•"/>
            </a:pPr>
            <a:r>
              <a:rPr lang="en-US">
                <a:solidFill>
                  <a:srgbClr val="000000"/>
                </a:solidFill>
              </a:rPr>
              <a:t>Prvek s relativním pozicováním se pomocí left, right, top, bottom vysune o udané hodnoty ze své normální pozice v toku dokumentu.</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Ostatní prvky zůstanou na svých místech - nenasunou se např. do vzniklého volného místa.</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6"/>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2"/>
                </a:solidFill>
              </a:rPr>
              <a:t>Position: relative;</a:t>
            </a:r>
            <a:endParaRPr>
              <a:solidFill>
                <a:schemeClr val="dk2"/>
              </a:solidFill>
            </a:endParaRPr>
          </a:p>
        </p:txBody>
      </p:sp>
      <p:sp>
        <p:nvSpPr>
          <p:cNvPr id="381" name="Google Shape;381;p56"/>
          <p:cNvSpPr txBox="1"/>
          <p:nvPr/>
        </p:nvSpPr>
        <p:spPr>
          <a:xfrm>
            <a:off x="1297050" y="1585525"/>
            <a:ext cx="9881400" cy="31611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rgbClr val="EB008B"/>
                </a:solidFill>
                <a:latin typeface="Roboto Mono"/>
                <a:ea typeface="Roboto Mono"/>
                <a:cs typeface="Roboto Mono"/>
                <a:sym typeface="Roboto Mono"/>
              </a:rPr>
              <a:t>div</a:t>
            </a:r>
            <a:r>
              <a:rPr lang="en-US" sz="3000">
                <a:solidFill>
                  <a:srgbClr val="000000"/>
                </a:solidFill>
                <a:highlight>
                  <a:srgbClr val="FFFFFF"/>
                </a:highlight>
                <a:latin typeface="Roboto Mono"/>
                <a:ea typeface="Roboto Mono"/>
                <a:cs typeface="Roboto Mono"/>
                <a:sym typeface="Roboto Mono"/>
              </a:rPr>
              <a:t> {</a:t>
            </a:r>
            <a:br>
              <a:rPr lang="en-US" sz="3000">
                <a:solidFill>
                  <a:srgbClr val="000000"/>
                </a:solidFill>
                <a:highlight>
                  <a:srgbClr val="FFFFFF"/>
                </a:highlight>
                <a:latin typeface="Roboto Mono"/>
                <a:ea typeface="Roboto Mono"/>
                <a:cs typeface="Roboto Mono"/>
                <a:sym typeface="Roboto Mono"/>
              </a:rPr>
            </a:br>
            <a:r>
              <a:rPr lang="en-US" sz="3000">
                <a:solidFill>
                  <a:srgbClr val="000000"/>
                </a:solidFill>
                <a:highlight>
                  <a:srgbClr val="FFFFFF"/>
                </a:highlight>
                <a:latin typeface="Roboto Mono"/>
                <a:ea typeface="Roboto Mono"/>
                <a:cs typeface="Roboto Mono"/>
                <a:sym typeface="Roboto Mono"/>
              </a:rPr>
              <a:t>	</a:t>
            </a:r>
            <a:r>
              <a:rPr lang="en-US" sz="3000">
                <a:solidFill>
                  <a:srgbClr val="0000FF"/>
                </a:solidFill>
                <a:latin typeface="Roboto Mono"/>
                <a:ea typeface="Roboto Mono"/>
                <a:cs typeface="Roboto Mono"/>
                <a:sym typeface="Roboto Mono"/>
              </a:rPr>
              <a:t>position</a:t>
            </a:r>
            <a:r>
              <a:rPr lang="en-US" sz="3000">
                <a:solidFill>
                  <a:schemeClr val="dk1"/>
                </a:solidFill>
                <a:highlight>
                  <a:schemeClr val="lt1"/>
                </a:highlight>
                <a:latin typeface="Roboto Mono"/>
                <a:ea typeface="Roboto Mono"/>
                <a:cs typeface="Roboto Mono"/>
                <a:sym typeface="Roboto Mono"/>
              </a:rPr>
              <a:t>: </a:t>
            </a:r>
            <a:r>
              <a:rPr lang="en-US" sz="3000">
                <a:solidFill>
                  <a:schemeClr val="accent3"/>
                </a:solidFill>
                <a:highlight>
                  <a:schemeClr val="lt1"/>
                </a:highlight>
                <a:latin typeface="Roboto Mono"/>
                <a:ea typeface="Roboto Mono"/>
                <a:cs typeface="Roboto Mono"/>
                <a:sym typeface="Roboto Mono"/>
              </a:rPr>
              <a:t>relative</a:t>
            </a:r>
            <a:r>
              <a:rPr lang="en-US" sz="3000">
                <a:solidFill>
                  <a:schemeClr val="dk1"/>
                </a:solidFill>
                <a:highlight>
                  <a:schemeClr val="lt1"/>
                </a:highlight>
                <a:latin typeface="Roboto Mono"/>
                <a:ea typeface="Roboto Mono"/>
                <a:cs typeface="Roboto Mono"/>
                <a:sym typeface="Roboto Mono"/>
              </a:rPr>
              <a:t>;</a:t>
            </a:r>
            <a:endParaRPr sz="3000">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left</a:t>
            </a:r>
            <a:r>
              <a:rPr lang="en-US" sz="3000">
                <a:solidFill>
                  <a:srgbClr val="000000"/>
                </a:solidFill>
                <a:highlight>
                  <a:srgbClr val="FFFFFF"/>
                </a:highlight>
                <a:latin typeface="Roboto Mono"/>
                <a:ea typeface="Roboto Mono"/>
                <a:cs typeface="Roboto Mono"/>
                <a:sym typeface="Roboto Mono"/>
              </a:rPr>
              <a:t>: </a:t>
            </a:r>
            <a:r>
              <a:rPr lang="en-US" sz="3000">
                <a:solidFill>
                  <a:srgbClr val="F36F21"/>
                </a:solidFill>
                <a:highlight>
                  <a:srgbClr val="FFFFFF"/>
                </a:highlight>
                <a:latin typeface="Roboto Mono"/>
                <a:ea typeface="Roboto Mono"/>
                <a:cs typeface="Roboto Mono"/>
                <a:sym typeface="Roboto Mono"/>
              </a:rPr>
              <a:t>70px</a:t>
            </a:r>
            <a:r>
              <a:rPr lang="en-US" sz="3000">
                <a:solidFill>
                  <a:srgbClr val="000000"/>
                </a:solidFill>
                <a:highlight>
                  <a:srgbClr val="FFFFFF"/>
                </a:highlight>
                <a:latin typeface="Roboto Mono"/>
                <a:ea typeface="Roboto Mono"/>
                <a:cs typeface="Roboto Mono"/>
                <a:sym typeface="Roboto Mono"/>
              </a:rPr>
              <a:t>;</a:t>
            </a:r>
            <a:endParaRPr sz="3000">
              <a:solidFill>
                <a:srgbClr val="000000"/>
              </a:solidFill>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top</a:t>
            </a:r>
            <a:r>
              <a:rPr lang="en-US" sz="3000">
                <a:solidFill>
                  <a:schemeClr val="dk1"/>
                </a:solidFill>
                <a:highlight>
                  <a:schemeClr val="lt1"/>
                </a:highlight>
                <a:latin typeface="Roboto Mono"/>
                <a:ea typeface="Roboto Mono"/>
                <a:cs typeface="Roboto Mono"/>
                <a:sym typeface="Roboto Mono"/>
              </a:rPr>
              <a:t>: </a:t>
            </a:r>
            <a:r>
              <a:rPr lang="en-US" sz="3000">
                <a:solidFill>
                  <a:schemeClr val="accent3"/>
                </a:solidFill>
                <a:highlight>
                  <a:schemeClr val="lt1"/>
                </a:highlight>
                <a:latin typeface="Roboto Mono"/>
                <a:ea typeface="Roboto Mono"/>
                <a:cs typeface="Roboto Mono"/>
                <a:sym typeface="Roboto Mono"/>
              </a:rPr>
              <a:t>50px</a:t>
            </a:r>
            <a:r>
              <a:rPr lang="en-US" sz="3000">
                <a:solidFill>
                  <a:schemeClr val="dk1"/>
                </a:solidFill>
                <a:highlight>
                  <a:schemeClr val="lt1"/>
                </a:highlight>
                <a:latin typeface="Roboto Mono"/>
                <a:ea typeface="Roboto Mono"/>
                <a:cs typeface="Roboto Mono"/>
                <a:sym typeface="Roboto Mono"/>
              </a:rPr>
              <a:t>;</a:t>
            </a:r>
            <a:endParaRPr sz="300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US" sz="3000">
                <a:solidFill>
                  <a:srgbClr val="000000"/>
                </a:solidFill>
                <a:highlight>
                  <a:srgbClr val="FFFFFF"/>
                </a:highlight>
                <a:latin typeface="Roboto Mono"/>
                <a:ea typeface="Roboto Mono"/>
                <a:cs typeface="Roboto Mono"/>
                <a:sym typeface="Roboto Mono"/>
              </a:rPr>
              <a:t>}</a:t>
            </a:r>
            <a:endParaRPr sz="3000">
              <a:solidFill>
                <a:srgbClr val="000000"/>
              </a:solidFill>
              <a:highlight>
                <a:srgbClr val="FFFFFF"/>
              </a:highlight>
              <a:latin typeface="Roboto Mono"/>
              <a:ea typeface="Roboto Mono"/>
              <a:cs typeface="Roboto Mono"/>
              <a:sym typeface="Roboto Mono"/>
            </a:endParaRPr>
          </a:p>
        </p:txBody>
      </p:sp>
      <p:cxnSp>
        <p:nvCxnSpPr>
          <p:cNvPr id="382" name="Google Shape;382;p56"/>
          <p:cNvCxnSpPr/>
          <p:nvPr/>
        </p:nvCxnSpPr>
        <p:spPr>
          <a:xfrm>
            <a:off x="932750" y="1699025"/>
            <a:ext cx="0" cy="3008700"/>
          </a:xfrm>
          <a:prstGeom prst="straightConnector1">
            <a:avLst/>
          </a:prstGeom>
          <a:noFill/>
          <a:ln w="19050" cap="flat" cmpd="sng">
            <a:solidFill>
              <a:srgbClr val="CCCCCC"/>
            </a:solidFill>
            <a:prstDash val="solid"/>
            <a:round/>
            <a:headEnd type="none" w="med" len="med"/>
            <a:tailEnd type="none" w="med" len="med"/>
          </a:ln>
        </p:spPr>
      </p:cxnSp>
      <p:sp>
        <p:nvSpPr>
          <p:cNvPr id="383" name="Google Shape;383;p56"/>
          <p:cNvSpPr txBox="1"/>
          <p:nvPr/>
        </p:nvSpPr>
        <p:spPr>
          <a:xfrm rot="-5400000">
            <a:off x="424100" y="16346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384" name="Google Shape;384;p56"/>
          <p:cNvSpPr txBox="1">
            <a:spLocks noGrp="1"/>
          </p:cNvSpPr>
          <p:nvPr>
            <p:ph type="body" idx="1"/>
          </p:nvPr>
        </p:nvSpPr>
        <p:spPr>
          <a:xfrm>
            <a:off x="964650" y="5087375"/>
            <a:ext cx="10134600" cy="15033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Div se vysune o 70px doprava a o 50px dolů ze své normální pozice.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7"/>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absolute;</a:t>
            </a:r>
            <a:endParaRPr/>
          </a:p>
        </p:txBody>
      </p:sp>
      <p:sp>
        <p:nvSpPr>
          <p:cNvPr id="390" name="Google Shape;390;p57"/>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marR="0" lvl="0" indent="-406400" algn="l" rtl="0">
              <a:lnSpc>
                <a:spcPct val="150000"/>
              </a:lnSpc>
              <a:spcBef>
                <a:spcPts val="1000"/>
              </a:spcBef>
              <a:spcAft>
                <a:spcPts val="0"/>
              </a:spcAft>
              <a:buClr>
                <a:srgbClr val="000000"/>
              </a:buClr>
              <a:buSzPts val="2800"/>
              <a:buChar char="•"/>
            </a:pPr>
            <a:r>
              <a:rPr lang="en-US">
                <a:solidFill>
                  <a:srgbClr val="000000"/>
                </a:solidFill>
              </a:rPr>
              <a:t>Pomocí absolutního pozicování lze prvek umístit na přesné souřadnice na stránce nebo uvnitř rodičovského prvku.</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Prvek se vyjme z toku dokumentu - je ve vrstvě nad zbytkem stránky, v dokumentu “přestane existovat”</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Ostatní prvky se nasunou na uvolněné místo (protože “přestal existovat”).</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2"/>
                </a:solidFill>
              </a:rPr>
              <a:t>Position: absolute;</a:t>
            </a:r>
            <a:endParaRPr>
              <a:solidFill>
                <a:schemeClr val="dk2"/>
              </a:solidFill>
            </a:endParaRPr>
          </a:p>
        </p:txBody>
      </p:sp>
      <p:sp>
        <p:nvSpPr>
          <p:cNvPr id="396" name="Google Shape;396;p58"/>
          <p:cNvSpPr txBox="1"/>
          <p:nvPr/>
        </p:nvSpPr>
        <p:spPr>
          <a:xfrm>
            <a:off x="1297050" y="1585525"/>
            <a:ext cx="9881400" cy="31611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a:solidFill>
                  <a:srgbClr val="EB008B"/>
                </a:solidFill>
                <a:latin typeface="Roboto Mono"/>
                <a:ea typeface="Roboto Mono"/>
                <a:cs typeface="Roboto Mono"/>
                <a:sym typeface="Roboto Mono"/>
              </a:rPr>
              <a:t>div</a:t>
            </a:r>
            <a:r>
              <a:rPr lang="en-US" sz="3000">
                <a:solidFill>
                  <a:srgbClr val="000000"/>
                </a:solidFill>
                <a:highlight>
                  <a:srgbClr val="FFFFFF"/>
                </a:highlight>
                <a:latin typeface="Roboto Mono"/>
                <a:ea typeface="Roboto Mono"/>
                <a:cs typeface="Roboto Mono"/>
                <a:sym typeface="Roboto Mono"/>
              </a:rPr>
              <a:t> {</a:t>
            </a:r>
            <a:br>
              <a:rPr lang="en-US" sz="3000">
                <a:solidFill>
                  <a:srgbClr val="000000"/>
                </a:solidFill>
                <a:highlight>
                  <a:srgbClr val="FFFFFF"/>
                </a:highlight>
                <a:latin typeface="Roboto Mono"/>
                <a:ea typeface="Roboto Mono"/>
                <a:cs typeface="Roboto Mono"/>
                <a:sym typeface="Roboto Mono"/>
              </a:rPr>
            </a:br>
            <a:r>
              <a:rPr lang="en-US" sz="3000">
                <a:solidFill>
                  <a:srgbClr val="000000"/>
                </a:solidFill>
                <a:highlight>
                  <a:srgbClr val="FFFFFF"/>
                </a:highlight>
                <a:latin typeface="Roboto Mono"/>
                <a:ea typeface="Roboto Mono"/>
                <a:cs typeface="Roboto Mono"/>
                <a:sym typeface="Roboto Mono"/>
              </a:rPr>
              <a:t>	</a:t>
            </a:r>
            <a:r>
              <a:rPr lang="en-US" sz="3000">
                <a:solidFill>
                  <a:srgbClr val="0000FF"/>
                </a:solidFill>
                <a:latin typeface="Roboto Mono"/>
                <a:ea typeface="Roboto Mono"/>
                <a:cs typeface="Roboto Mono"/>
                <a:sym typeface="Roboto Mono"/>
              </a:rPr>
              <a:t>position</a:t>
            </a:r>
            <a:r>
              <a:rPr lang="en-US" sz="3000">
                <a:solidFill>
                  <a:schemeClr val="dk1"/>
                </a:solidFill>
                <a:highlight>
                  <a:schemeClr val="lt1"/>
                </a:highlight>
                <a:latin typeface="Roboto Mono"/>
                <a:ea typeface="Roboto Mono"/>
                <a:cs typeface="Roboto Mono"/>
                <a:sym typeface="Roboto Mono"/>
              </a:rPr>
              <a:t>: </a:t>
            </a:r>
            <a:r>
              <a:rPr lang="en-US" sz="3000">
                <a:solidFill>
                  <a:schemeClr val="accent3"/>
                </a:solidFill>
                <a:highlight>
                  <a:schemeClr val="lt1"/>
                </a:highlight>
                <a:latin typeface="Roboto Mono"/>
                <a:ea typeface="Roboto Mono"/>
                <a:cs typeface="Roboto Mono"/>
                <a:sym typeface="Roboto Mono"/>
              </a:rPr>
              <a:t>absolute</a:t>
            </a:r>
            <a:r>
              <a:rPr lang="en-US" sz="3000">
                <a:solidFill>
                  <a:schemeClr val="dk1"/>
                </a:solidFill>
                <a:highlight>
                  <a:schemeClr val="lt1"/>
                </a:highlight>
                <a:latin typeface="Roboto Mono"/>
                <a:ea typeface="Roboto Mono"/>
                <a:cs typeface="Roboto Mono"/>
                <a:sym typeface="Roboto Mono"/>
              </a:rPr>
              <a:t>;</a:t>
            </a:r>
            <a:endParaRPr sz="3000">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left</a:t>
            </a:r>
            <a:r>
              <a:rPr lang="en-US" sz="3000">
                <a:solidFill>
                  <a:srgbClr val="000000"/>
                </a:solidFill>
                <a:highlight>
                  <a:srgbClr val="FFFFFF"/>
                </a:highlight>
                <a:latin typeface="Roboto Mono"/>
                <a:ea typeface="Roboto Mono"/>
                <a:cs typeface="Roboto Mono"/>
                <a:sym typeface="Roboto Mono"/>
              </a:rPr>
              <a:t>: </a:t>
            </a:r>
            <a:r>
              <a:rPr lang="en-US" sz="3000">
                <a:solidFill>
                  <a:srgbClr val="F36F21"/>
                </a:solidFill>
                <a:highlight>
                  <a:srgbClr val="FFFFFF"/>
                </a:highlight>
                <a:latin typeface="Roboto Mono"/>
                <a:ea typeface="Roboto Mono"/>
                <a:cs typeface="Roboto Mono"/>
                <a:sym typeface="Roboto Mono"/>
              </a:rPr>
              <a:t>300px</a:t>
            </a:r>
            <a:r>
              <a:rPr lang="en-US" sz="3000">
                <a:solidFill>
                  <a:srgbClr val="000000"/>
                </a:solidFill>
                <a:highlight>
                  <a:srgbClr val="FFFFFF"/>
                </a:highlight>
                <a:latin typeface="Roboto Mono"/>
                <a:ea typeface="Roboto Mono"/>
                <a:cs typeface="Roboto Mono"/>
                <a:sym typeface="Roboto Mono"/>
              </a:rPr>
              <a:t>;</a:t>
            </a:r>
            <a:endParaRPr sz="3000">
              <a:solidFill>
                <a:srgbClr val="000000"/>
              </a:solidFill>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a:solidFill>
                  <a:srgbClr val="0000FF"/>
                </a:solidFill>
                <a:latin typeface="Roboto Mono"/>
                <a:ea typeface="Roboto Mono"/>
                <a:cs typeface="Roboto Mono"/>
                <a:sym typeface="Roboto Mono"/>
              </a:rPr>
              <a:t>top</a:t>
            </a:r>
            <a:r>
              <a:rPr lang="en-US" sz="3000">
                <a:solidFill>
                  <a:schemeClr val="dk1"/>
                </a:solidFill>
                <a:highlight>
                  <a:schemeClr val="lt1"/>
                </a:highlight>
                <a:latin typeface="Roboto Mono"/>
                <a:ea typeface="Roboto Mono"/>
                <a:cs typeface="Roboto Mono"/>
                <a:sym typeface="Roboto Mono"/>
              </a:rPr>
              <a:t>: </a:t>
            </a:r>
            <a:r>
              <a:rPr lang="en-US" sz="3000">
                <a:solidFill>
                  <a:schemeClr val="accent3"/>
                </a:solidFill>
                <a:highlight>
                  <a:schemeClr val="lt1"/>
                </a:highlight>
                <a:latin typeface="Roboto Mono"/>
                <a:ea typeface="Roboto Mono"/>
                <a:cs typeface="Roboto Mono"/>
                <a:sym typeface="Roboto Mono"/>
              </a:rPr>
              <a:t>200px</a:t>
            </a:r>
            <a:r>
              <a:rPr lang="en-US" sz="3000">
                <a:solidFill>
                  <a:schemeClr val="dk1"/>
                </a:solidFill>
                <a:highlight>
                  <a:schemeClr val="lt1"/>
                </a:highlight>
                <a:latin typeface="Roboto Mono"/>
                <a:ea typeface="Roboto Mono"/>
                <a:cs typeface="Roboto Mono"/>
                <a:sym typeface="Roboto Mono"/>
              </a:rPr>
              <a:t>;</a:t>
            </a:r>
            <a:endParaRPr sz="300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US" sz="3000">
                <a:solidFill>
                  <a:srgbClr val="000000"/>
                </a:solidFill>
                <a:highlight>
                  <a:srgbClr val="FFFFFF"/>
                </a:highlight>
                <a:latin typeface="Roboto Mono"/>
                <a:ea typeface="Roboto Mono"/>
                <a:cs typeface="Roboto Mono"/>
                <a:sym typeface="Roboto Mono"/>
              </a:rPr>
              <a:t>}</a:t>
            </a:r>
            <a:endParaRPr sz="3000">
              <a:solidFill>
                <a:srgbClr val="000000"/>
              </a:solidFill>
              <a:highlight>
                <a:srgbClr val="FFFFFF"/>
              </a:highlight>
              <a:latin typeface="Roboto Mono"/>
              <a:ea typeface="Roboto Mono"/>
              <a:cs typeface="Roboto Mono"/>
              <a:sym typeface="Roboto Mono"/>
            </a:endParaRPr>
          </a:p>
        </p:txBody>
      </p:sp>
      <p:cxnSp>
        <p:nvCxnSpPr>
          <p:cNvPr id="397" name="Google Shape;397;p58"/>
          <p:cNvCxnSpPr/>
          <p:nvPr/>
        </p:nvCxnSpPr>
        <p:spPr>
          <a:xfrm>
            <a:off x="932750" y="1699025"/>
            <a:ext cx="0" cy="3008700"/>
          </a:xfrm>
          <a:prstGeom prst="straightConnector1">
            <a:avLst/>
          </a:prstGeom>
          <a:noFill/>
          <a:ln w="19050" cap="flat" cmpd="sng">
            <a:solidFill>
              <a:srgbClr val="CCCCCC"/>
            </a:solidFill>
            <a:prstDash val="solid"/>
            <a:round/>
            <a:headEnd type="none" w="med" len="med"/>
            <a:tailEnd type="none" w="med" len="med"/>
          </a:ln>
        </p:spPr>
      </p:cxnSp>
      <p:sp>
        <p:nvSpPr>
          <p:cNvPr id="398" name="Google Shape;398;p58"/>
          <p:cNvSpPr txBox="1"/>
          <p:nvPr/>
        </p:nvSpPr>
        <p:spPr>
          <a:xfrm rot="-5400000">
            <a:off x="424100" y="16346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399" name="Google Shape;399;p58"/>
          <p:cNvSpPr txBox="1">
            <a:spLocks noGrp="1"/>
          </p:cNvSpPr>
          <p:nvPr>
            <p:ph type="body" idx="1"/>
          </p:nvPr>
        </p:nvSpPr>
        <p:spPr>
          <a:xfrm>
            <a:off x="964650" y="5087375"/>
            <a:ext cx="10134600" cy="15033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Div se vysune na souřadnice 300px, 200px měřeno od levého horního rohu stránky.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2"/>
                </a:solidFill>
              </a:rPr>
              <a:t>Absolutní pozicování uvnitř rodiče</a:t>
            </a:r>
            <a:endParaRPr>
              <a:solidFill>
                <a:schemeClr val="dk2"/>
              </a:solidFill>
            </a:endParaRPr>
          </a:p>
        </p:txBody>
      </p:sp>
      <p:sp>
        <p:nvSpPr>
          <p:cNvPr id="405" name="Google Shape;405;p59"/>
          <p:cNvSpPr txBox="1"/>
          <p:nvPr/>
        </p:nvSpPr>
        <p:spPr>
          <a:xfrm>
            <a:off x="1297050" y="1196752"/>
            <a:ext cx="4611300" cy="5400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cs-CZ" sz="2000" dirty="0">
                <a:solidFill>
                  <a:srgbClr val="EB008B"/>
                </a:solidFill>
                <a:latin typeface="Roboto Mono"/>
                <a:ea typeface="Roboto Mono"/>
                <a:cs typeface="Roboto Mono"/>
                <a:sym typeface="Roboto Mono"/>
              </a:rPr>
              <a:t>#</a:t>
            </a:r>
            <a:r>
              <a:rPr lang="en-US" sz="2000" dirty="0" err="1">
                <a:solidFill>
                  <a:srgbClr val="EB008B"/>
                </a:solidFill>
                <a:latin typeface="Roboto Mono"/>
                <a:ea typeface="Roboto Mono"/>
                <a:cs typeface="Roboto Mono"/>
                <a:sym typeface="Roboto Mono"/>
              </a:rPr>
              <a:t>rodic</a:t>
            </a:r>
            <a:r>
              <a:rPr lang="en-US" sz="2000" dirty="0">
                <a:solidFill>
                  <a:srgbClr val="000000"/>
                </a:solidFill>
                <a:highlight>
                  <a:srgbClr val="FFFFFF"/>
                </a:highlight>
                <a:latin typeface="Roboto Mono"/>
                <a:ea typeface="Roboto Mono"/>
                <a:cs typeface="Roboto Mono"/>
                <a:sym typeface="Roboto Mono"/>
              </a:rPr>
              <a:t> {</a:t>
            </a:r>
            <a:br>
              <a:rPr lang="en-US" sz="2000" dirty="0">
                <a:solidFill>
                  <a:srgbClr val="000000"/>
                </a:solidFill>
                <a:highlight>
                  <a:srgbClr val="FFFFFF"/>
                </a:highlight>
                <a:latin typeface="Roboto Mono"/>
                <a:ea typeface="Roboto Mono"/>
                <a:cs typeface="Roboto Mono"/>
                <a:sym typeface="Roboto Mono"/>
              </a:rPr>
            </a:br>
            <a:r>
              <a:rPr lang="cs-CZ" sz="2000" dirty="0">
                <a:solidFill>
                  <a:srgbClr val="000000"/>
                </a:solidFill>
                <a:highlight>
                  <a:srgbClr val="FFFFFF"/>
                </a:highlight>
                <a:latin typeface="Roboto Mono"/>
                <a:ea typeface="Roboto Mono"/>
                <a:cs typeface="Roboto Mono"/>
                <a:sym typeface="Roboto Mono"/>
              </a:rPr>
              <a:t>  </a:t>
            </a:r>
            <a:r>
              <a:rPr lang="en-US" sz="2000" dirty="0">
                <a:solidFill>
                  <a:srgbClr val="0000FF"/>
                </a:solidFill>
                <a:latin typeface="Roboto Mono"/>
                <a:ea typeface="Roboto Mono"/>
                <a:cs typeface="Roboto Mono"/>
                <a:sym typeface="Roboto Mono"/>
              </a:rPr>
              <a:t>position</a:t>
            </a:r>
            <a:r>
              <a:rPr lang="en-US" sz="2000" dirty="0">
                <a:solidFill>
                  <a:schemeClr val="dk1"/>
                </a:solidFill>
                <a:highlight>
                  <a:schemeClr val="lt1"/>
                </a:highlight>
                <a:latin typeface="Roboto Mono"/>
                <a:ea typeface="Roboto Mono"/>
                <a:cs typeface="Roboto Mono"/>
                <a:sym typeface="Roboto Mono"/>
              </a:rPr>
              <a:t>: </a:t>
            </a:r>
            <a:r>
              <a:rPr lang="en-US" sz="2000" dirty="0">
                <a:solidFill>
                  <a:schemeClr val="accent3"/>
                </a:solidFill>
                <a:highlight>
                  <a:schemeClr val="lt1"/>
                </a:highlight>
                <a:latin typeface="Roboto Mono"/>
                <a:ea typeface="Roboto Mono"/>
                <a:cs typeface="Roboto Mono"/>
                <a:sym typeface="Roboto Mono"/>
              </a:rPr>
              <a:t>relative</a:t>
            </a:r>
            <a:r>
              <a:rPr lang="en-US" sz="2000" dirty="0">
                <a:solidFill>
                  <a:schemeClr val="dk1"/>
                </a:solidFill>
                <a:highlight>
                  <a:schemeClr val="lt1"/>
                </a:highlight>
                <a:latin typeface="Roboto Mono"/>
                <a:ea typeface="Roboto Mono"/>
                <a:cs typeface="Roboto Mono"/>
                <a:sym typeface="Roboto Mono"/>
              </a:rPr>
              <a:t>;</a:t>
            </a:r>
            <a:endParaRPr sz="2000" dirty="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US" sz="2000" dirty="0">
                <a:solidFill>
                  <a:srgbClr val="000000"/>
                </a:solidFill>
                <a:highlight>
                  <a:srgbClr val="FFFFFF"/>
                </a:highlight>
                <a:latin typeface="Roboto Mono"/>
                <a:ea typeface="Roboto Mono"/>
                <a:cs typeface="Roboto Mono"/>
                <a:sym typeface="Roboto Mono"/>
              </a:rPr>
              <a:t>}</a:t>
            </a:r>
            <a:endParaRPr sz="2000" dirty="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Clr>
                <a:schemeClr val="dk1"/>
              </a:buClr>
              <a:buSzPts val="1100"/>
              <a:buFont typeface="Arial"/>
              <a:buNone/>
            </a:pPr>
            <a:r>
              <a:rPr lang="cs-CZ" sz="2000" dirty="0">
                <a:solidFill>
                  <a:schemeClr val="accent1"/>
                </a:solidFill>
                <a:latin typeface="Roboto Mono"/>
                <a:ea typeface="Roboto Mono"/>
                <a:cs typeface="Roboto Mono"/>
                <a:sym typeface="Roboto Mono"/>
              </a:rPr>
              <a:t>#</a:t>
            </a:r>
            <a:r>
              <a:rPr lang="en-US" sz="2000" dirty="0" err="1">
                <a:solidFill>
                  <a:schemeClr val="accent1"/>
                </a:solidFill>
                <a:latin typeface="Roboto Mono"/>
                <a:ea typeface="Roboto Mono"/>
                <a:cs typeface="Roboto Mono"/>
                <a:sym typeface="Roboto Mono"/>
              </a:rPr>
              <a:t>potomek</a:t>
            </a:r>
            <a:r>
              <a:rPr lang="cs-CZ" sz="2000" dirty="0">
                <a:solidFill>
                  <a:schemeClr val="accent1"/>
                </a:solidFill>
                <a:latin typeface="Roboto Mono"/>
                <a:ea typeface="Roboto Mono"/>
                <a:cs typeface="Roboto Mono"/>
                <a:sym typeface="Roboto Mono"/>
              </a:rPr>
              <a:t>-</a:t>
            </a:r>
            <a:r>
              <a:rPr lang="cs-CZ" sz="2000" dirty="0" err="1">
                <a:solidFill>
                  <a:schemeClr val="accent1"/>
                </a:solidFill>
                <a:latin typeface="Roboto Mono"/>
                <a:ea typeface="Roboto Mono"/>
                <a:cs typeface="Roboto Mono"/>
                <a:sym typeface="Roboto Mono"/>
              </a:rPr>
              <a:t>zacatek</a:t>
            </a:r>
            <a:r>
              <a:rPr lang="en-US" sz="2000" dirty="0">
                <a:solidFill>
                  <a:schemeClr val="dk1"/>
                </a:solidFill>
                <a:highlight>
                  <a:schemeClr val="lt1"/>
                </a:highlight>
                <a:latin typeface="Roboto Mono"/>
                <a:ea typeface="Roboto Mono"/>
                <a:cs typeface="Roboto Mono"/>
                <a:sym typeface="Roboto Mono"/>
              </a:rPr>
              <a:t>{</a:t>
            </a:r>
            <a:br>
              <a:rPr lang="en-US" sz="2000" dirty="0">
                <a:solidFill>
                  <a:schemeClr val="dk1"/>
                </a:solidFill>
                <a:highlight>
                  <a:schemeClr val="lt1"/>
                </a:highlight>
                <a:latin typeface="Roboto Mono"/>
                <a:ea typeface="Roboto Mono"/>
                <a:cs typeface="Roboto Mono"/>
                <a:sym typeface="Roboto Mono"/>
              </a:rPr>
            </a:br>
            <a:r>
              <a:rPr lang="cs-CZ" sz="2000" dirty="0">
                <a:solidFill>
                  <a:schemeClr val="dk1"/>
                </a:solidFill>
                <a:highlight>
                  <a:schemeClr val="lt1"/>
                </a:highlight>
                <a:latin typeface="Roboto Mono"/>
                <a:ea typeface="Roboto Mono"/>
                <a:cs typeface="Roboto Mono"/>
                <a:sym typeface="Roboto Mono"/>
              </a:rPr>
              <a:t>  </a:t>
            </a:r>
            <a:r>
              <a:rPr lang="en-US" sz="2000" dirty="0">
                <a:solidFill>
                  <a:srgbClr val="0000FF"/>
                </a:solidFill>
                <a:latin typeface="Roboto Mono"/>
                <a:ea typeface="Roboto Mono"/>
                <a:cs typeface="Roboto Mono"/>
                <a:sym typeface="Roboto Mono"/>
              </a:rPr>
              <a:t>position</a:t>
            </a:r>
            <a:r>
              <a:rPr lang="en-US" sz="2000" dirty="0">
                <a:solidFill>
                  <a:schemeClr val="dk1"/>
                </a:solidFill>
                <a:highlight>
                  <a:schemeClr val="lt1"/>
                </a:highlight>
                <a:latin typeface="Roboto Mono"/>
                <a:ea typeface="Roboto Mono"/>
                <a:cs typeface="Roboto Mono"/>
                <a:sym typeface="Roboto Mono"/>
              </a:rPr>
              <a:t>: </a:t>
            </a:r>
            <a:r>
              <a:rPr lang="en-US" sz="2000" dirty="0">
                <a:solidFill>
                  <a:schemeClr val="accent3"/>
                </a:solidFill>
                <a:highlight>
                  <a:schemeClr val="lt1"/>
                </a:highlight>
                <a:latin typeface="Roboto Mono"/>
                <a:ea typeface="Roboto Mono"/>
                <a:cs typeface="Roboto Mono"/>
                <a:sym typeface="Roboto Mono"/>
              </a:rPr>
              <a:t>absolute</a:t>
            </a:r>
            <a:r>
              <a:rPr lang="en-US" sz="2000" dirty="0">
                <a:solidFill>
                  <a:schemeClr val="dk1"/>
                </a:solidFill>
                <a:highlight>
                  <a:schemeClr val="lt1"/>
                </a:highlight>
                <a:latin typeface="Roboto Mono"/>
                <a:ea typeface="Roboto Mono"/>
                <a:cs typeface="Roboto Mono"/>
                <a:sym typeface="Roboto Mono"/>
              </a:rPr>
              <a:t>;</a:t>
            </a:r>
            <a:endParaRPr lang="cs-CZ" sz="2000" dirty="0">
              <a:solidFill>
                <a:schemeClr val="dk1"/>
              </a:solidFill>
              <a:highlight>
                <a:schemeClr val="lt1"/>
              </a:highlight>
              <a:latin typeface="Roboto Mono"/>
              <a:ea typeface="Roboto Mono"/>
              <a:cs typeface="Roboto Mono"/>
              <a:sym typeface="Roboto Mono"/>
            </a:endParaRPr>
          </a:p>
          <a:p>
            <a:pPr marL="0" lvl="0" indent="0" algn="l" rtl="0">
              <a:lnSpc>
                <a:spcPct val="115000"/>
              </a:lnSpc>
              <a:spcBef>
                <a:spcPts val="800"/>
              </a:spcBef>
              <a:spcAft>
                <a:spcPts val="0"/>
              </a:spcAft>
              <a:buClr>
                <a:schemeClr val="dk1"/>
              </a:buClr>
              <a:buSzPts val="1100"/>
              <a:buFont typeface="Arial"/>
              <a:buNone/>
            </a:pPr>
            <a:r>
              <a:rPr lang="cs-CZ" sz="2000" dirty="0">
                <a:solidFill>
                  <a:schemeClr val="dk1"/>
                </a:solidFill>
                <a:highlight>
                  <a:schemeClr val="lt1"/>
                </a:highlight>
                <a:latin typeface="Roboto Mono"/>
                <a:ea typeface="Roboto Mono"/>
                <a:cs typeface="Roboto Mono"/>
                <a:sym typeface="Roboto Mono"/>
              </a:rPr>
              <a:t>  </a:t>
            </a:r>
            <a:r>
              <a:rPr lang="en-US" sz="2000" dirty="0">
                <a:solidFill>
                  <a:srgbClr val="0000FF"/>
                </a:solidFill>
                <a:latin typeface="Roboto Mono"/>
                <a:ea typeface="Roboto Mono"/>
                <a:cs typeface="Roboto Mono"/>
                <a:sym typeface="Roboto Mono"/>
              </a:rPr>
              <a:t>left</a:t>
            </a:r>
            <a:r>
              <a:rPr lang="en-US" sz="2000" dirty="0">
                <a:solidFill>
                  <a:schemeClr val="dk1"/>
                </a:solidFill>
                <a:highlight>
                  <a:schemeClr val="lt1"/>
                </a:highlight>
                <a:latin typeface="Roboto Mono"/>
                <a:ea typeface="Roboto Mono"/>
                <a:cs typeface="Roboto Mono"/>
                <a:sym typeface="Roboto Mono"/>
              </a:rPr>
              <a:t>: </a:t>
            </a:r>
            <a:r>
              <a:rPr lang="cs-CZ" sz="2000" dirty="0">
                <a:solidFill>
                  <a:schemeClr val="accent3"/>
                </a:solidFill>
                <a:highlight>
                  <a:schemeClr val="lt1"/>
                </a:highlight>
                <a:latin typeface="Roboto Mono"/>
                <a:ea typeface="Roboto Mono"/>
                <a:cs typeface="Roboto Mono"/>
                <a:sym typeface="Roboto Mono"/>
              </a:rPr>
              <a:t>-125</a:t>
            </a:r>
            <a:r>
              <a:rPr lang="en-US" sz="2000" dirty="0" err="1">
                <a:solidFill>
                  <a:schemeClr val="accent3"/>
                </a:solidFill>
                <a:highlight>
                  <a:schemeClr val="lt1"/>
                </a:highlight>
                <a:latin typeface="Roboto Mono"/>
                <a:ea typeface="Roboto Mono"/>
                <a:cs typeface="Roboto Mono"/>
                <a:sym typeface="Roboto Mono"/>
              </a:rPr>
              <a:t>px</a:t>
            </a:r>
            <a:r>
              <a:rPr lang="en-US" sz="2000" dirty="0">
                <a:solidFill>
                  <a:schemeClr val="dk1"/>
                </a:solidFill>
                <a:highlight>
                  <a:schemeClr val="lt1"/>
                </a:highlight>
                <a:latin typeface="Roboto Mono"/>
                <a:ea typeface="Roboto Mono"/>
                <a:cs typeface="Roboto Mono"/>
                <a:sym typeface="Roboto Mono"/>
              </a:rPr>
              <a:t>;</a:t>
            </a:r>
            <a:endParaRPr lang="cs-CZ" sz="2000" dirty="0">
              <a:solidFill>
                <a:schemeClr val="dk1"/>
              </a:solidFill>
              <a:highlight>
                <a:schemeClr val="lt1"/>
              </a:highlight>
              <a:latin typeface="Roboto Mono"/>
              <a:ea typeface="Roboto Mono"/>
              <a:cs typeface="Roboto Mono"/>
              <a:sym typeface="Roboto Mono"/>
            </a:endParaRPr>
          </a:p>
          <a:p>
            <a:pPr marL="0" lvl="0" indent="0" algn="l" rtl="0">
              <a:lnSpc>
                <a:spcPct val="115000"/>
              </a:lnSpc>
              <a:spcBef>
                <a:spcPts val="800"/>
              </a:spcBef>
              <a:spcAft>
                <a:spcPts val="0"/>
              </a:spcAft>
              <a:buClr>
                <a:schemeClr val="dk1"/>
              </a:buClr>
              <a:buSzPts val="1100"/>
              <a:buFont typeface="Arial"/>
              <a:buNone/>
            </a:pPr>
            <a:r>
              <a:rPr lang="cs-CZ" sz="2000" dirty="0">
                <a:solidFill>
                  <a:schemeClr val="dk1"/>
                </a:solidFill>
                <a:highlight>
                  <a:schemeClr val="lt1"/>
                </a:highlight>
                <a:latin typeface="Roboto Mono"/>
                <a:ea typeface="Roboto Mono"/>
                <a:cs typeface="Roboto Mono"/>
                <a:sym typeface="Roboto Mono"/>
              </a:rPr>
              <a:t>  </a:t>
            </a:r>
            <a:r>
              <a:rPr lang="en-US" sz="2000" dirty="0">
                <a:solidFill>
                  <a:srgbClr val="0000FF"/>
                </a:solidFill>
                <a:latin typeface="Roboto Mono"/>
                <a:ea typeface="Roboto Mono"/>
                <a:cs typeface="Roboto Mono"/>
                <a:sym typeface="Roboto Mono"/>
              </a:rPr>
              <a:t>top</a:t>
            </a:r>
            <a:r>
              <a:rPr lang="en-US" sz="2000" dirty="0">
                <a:solidFill>
                  <a:schemeClr val="dk1"/>
                </a:solidFill>
                <a:highlight>
                  <a:schemeClr val="lt1"/>
                </a:highlight>
                <a:latin typeface="Roboto Mono"/>
                <a:ea typeface="Roboto Mono"/>
                <a:cs typeface="Roboto Mono"/>
                <a:sym typeface="Roboto Mono"/>
              </a:rPr>
              <a:t>: </a:t>
            </a:r>
            <a:r>
              <a:rPr lang="en-US" sz="2000" dirty="0">
                <a:solidFill>
                  <a:schemeClr val="accent3"/>
                </a:solidFill>
                <a:highlight>
                  <a:schemeClr val="lt1"/>
                </a:highlight>
                <a:latin typeface="Roboto Mono"/>
                <a:ea typeface="Roboto Mono"/>
                <a:cs typeface="Roboto Mono"/>
                <a:sym typeface="Roboto Mono"/>
              </a:rPr>
              <a:t>20px</a:t>
            </a:r>
            <a:r>
              <a:rPr lang="en-US" sz="2000" dirty="0">
                <a:solidFill>
                  <a:schemeClr val="dk1"/>
                </a:solidFill>
                <a:highlight>
                  <a:schemeClr val="lt1"/>
                </a:highlight>
                <a:latin typeface="Roboto Mono"/>
                <a:ea typeface="Roboto Mono"/>
                <a:cs typeface="Roboto Mono"/>
                <a:sym typeface="Roboto Mono"/>
              </a:rPr>
              <a:t>;</a:t>
            </a:r>
            <a:endParaRPr sz="2000" dirty="0">
              <a:solidFill>
                <a:schemeClr val="dk1"/>
              </a:solidFill>
              <a:highlight>
                <a:schemeClr val="lt1"/>
              </a:highlight>
              <a:latin typeface="Roboto Mono"/>
              <a:ea typeface="Roboto Mono"/>
              <a:cs typeface="Roboto Mono"/>
              <a:sym typeface="Roboto Mono"/>
            </a:endParaRPr>
          </a:p>
          <a:p>
            <a:pPr marL="0" lvl="0" indent="0" algn="l" rtl="0">
              <a:lnSpc>
                <a:spcPct val="115000"/>
              </a:lnSpc>
              <a:spcBef>
                <a:spcPts val="800"/>
              </a:spcBef>
              <a:spcAft>
                <a:spcPts val="0"/>
              </a:spcAft>
              <a:buClr>
                <a:schemeClr val="dk1"/>
              </a:buClr>
              <a:buSzPts val="1100"/>
              <a:buFont typeface="Arial"/>
              <a:buNone/>
            </a:pPr>
            <a:r>
              <a:rPr lang="en-US" sz="2000" dirty="0">
                <a:solidFill>
                  <a:schemeClr val="dk1"/>
                </a:solidFill>
                <a:highlight>
                  <a:schemeClr val="lt1"/>
                </a:highlight>
                <a:latin typeface="Roboto Mono"/>
                <a:ea typeface="Roboto Mono"/>
                <a:cs typeface="Roboto Mono"/>
                <a:sym typeface="Roboto Mono"/>
              </a:rPr>
              <a:t>}</a:t>
            </a:r>
            <a:endParaRPr lang="cs-CZ" sz="2000" dirty="0">
              <a:solidFill>
                <a:schemeClr val="dk1"/>
              </a:solidFill>
              <a:highlight>
                <a:schemeClr val="lt1"/>
              </a:highlight>
              <a:latin typeface="Roboto Mono"/>
              <a:ea typeface="Roboto Mono"/>
              <a:cs typeface="Roboto Mono"/>
              <a:sym typeface="Roboto Mono"/>
            </a:endParaRPr>
          </a:p>
          <a:p>
            <a:pPr lvl="0">
              <a:lnSpc>
                <a:spcPct val="115000"/>
              </a:lnSpc>
              <a:spcBef>
                <a:spcPts val="800"/>
              </a:spcBef>
              <a:buClr>
                <a:schemeClr val="dk1"/>
              </a:buClr>
              <a:buSzPts val="1100"/>
            </a:pPr>
            <a:r>
              <a:rPr lang="en-US" sz="2000" dirty="0">
                <a:solidFill>
                  <a:schemeClr val="accent1"/>
                </a:solidFill>
                <a:latin typeface="Roboto Mono"/>
                <a:ea typeface="Roboto Mono"/>
                <a:cs typeface="Roboto Mono"/>
                <a:sym typeface="Roboto Mono"/>
              </a:rPr>
              <a:t>#</a:t>
            </a:r>
            <a:r>
              <a:rPr lang="en-US" sz="2000" dirty="0" err="1">
                <a:solidFill>
                  <a:schemeClr val="accent1"/>
                </a:solidFill>
                <a:latin typeface="Roboto Mono"/>
                <a:ea typeface="Roboto Mono"/>
                <a:cs typeface="Roboto Mono"/>
                <a:sym typeface="Roboto Mono"/>
              </a:rPr>
              <a:t>potomek-konec</a:t>
            </a:r>
            <a:r>
              <a:rPr lang="en-US" sz="2000" dirty="0">
                <a:solidFill>
                  <a:schemeClr val="dk1"/>
                </a:solidFill>
                <a:highlight>
                  <a:schemeClr val="lt1"/>
                </a:highlight>
                <a:latin typeface="Roboto Mono"/>
                <a:ea typeface="Roboto Mono"/>
                <a:cs typeface="Roboto Mono"/>
                <a:sym typeface="Roboto Mono"/>
              </a:rPr>
              <a:t> {</a:t>
            </a:r>
            <a:br>
              <a:rPr lang="en-US" sz="2000" dirty="0">
                <a:solidFill>
                  <a:schemeClr val="dk1"/>
                </a:solidFill>
                <a:highlight>
                  <a:schemeClr val="lt1"/>
                </a:highlight>
                <a:latin typeface="Roboto Mono"/>
                <a:ea typeface="Roboto Mono"/>
                <a:cs typeface="Roboto Mono"/>
                <a:sym typeface="Roboto Mono"/>
              </a:rPr>
            </a:br>
            <a:r>
              <a:rPr lang="en-US" sz="2000" dirty="0">
                <a:solidFill>
                  <a:schemeClr val="dk1"/>
                </a:solidFill>
                <a:highlight>
                  <a:schemeClr val="lt1"/>
                </a:highlight>
                <a:latin typeface="Roboto Mono"/>
                <a:ea typeface="Roboto Mono"/>
                <a:cs typeface="Roboto Mono"/>
                <a:sym typeface="Roboto Mono"/>
              </a:rPr>
              <a:t>  </a:t>
            </a:r>
            <a:r>
              <a:rPr lang="en-US" sz="2000" dirty="0">
                <a:solidFill>
                  <a:srgbClr val="0000FF"/>
                </a:solidFill>
                <a:latin typeface="Roboto Mono"/>
                <a:ea typeface="Roboto Mono"/>
                <a:cs typeface="Roboto Mono"/>
                <a:sym typeface="Roboto Mono"/>
              </a:rPr>
              <a:t>position</a:t>
            </a:r>
            <a:r>
              <a:rPr lang="en-US" sz="2000" dirty="0">
                <a:solidFill>
                  <a:schemeClr val="dk1"/>
                </a:solidFill>
                <a:highlight>
                  <a:schemeClr val="lt1"/>
                </a:highlight>
                <a:latin typeface="Roboto Mono"/>
                <a:ea typeface="Roboto Mono"/>
                <a:cs typeface="Roboto Mono"/>
                <a:sym typeface="Roboto Mono"/>
              </a:rPr>
              <a:t>: </a:t>
            </a:r>
            <a:r>
              <a:rPr lang="en-US" sz="2000" dirty="0">
                <a:solidFill>
                  <a:schemeClr val="accent3"/>
                </a:solidFill>
                <a:highlight>
                  <a:schemeClr val="lt1"/>
                </a:highlight>
                <a:latin typeface="Roboto Mono"/>
                <a:ea typeface="Roboto Mono"/>
                <a:cs typeface="Roboto Mono"/>
                <a:sym typeface="Roboto Mono"/>
              </a:rPr>
              <a:t>absolute</a:t>
            </a:r>
            <a:r>
              <a:rPr lang="en-US" sz="2000" dirty="0">
                <a:solidFill>
                  <a:schemeClr val="dk1"/>
                </a:solidFill>
                <a:highlight>
                  <a:schemeClr val="lt1"/>
                </a:highlight>
                <a:latin typeface="Roboto Mono"/>
                <a:ea typeface="Roboto Mono"/>
                <a:cs typeface="Roboto Mono"/>
                <a:sym typeface="Roboto Mono"/>
              </a:rPr>
              <a:t>;</a:t>
            </a:r>
          </a:p>
          <a:p>
            <a:pPr lvl="0">
              <a:lnSpc>
                <a:spcPct val="115000"/>
              </a:lnSpc>
              <a:spcBef>
                <a:spcPts val="800"/>
              </a:spcBef>
              <a:buClr>
                <a:schemeClr val="dk1"/>
              </a:buClr>
              <a:buSzPts val="1100"/>
            </a:pPr>
            <a:r>
              <a:rPr lang="en-US" sz="2000" dirty="0">
                <a:solidFill>
                  <a:schemeClr val="dk1"/>
                </a:solidFill>
                <a:highlight>
                  <a:schemeClr val="lt1"/>
                </a:highlight>
                <a:latin typeface="Roboto Mono"/>
                <a:ea typeface="Roboto Mono"/>
                <a:cs typeface="Roboto Mono"/>
                <a:sym typeface="Roboto Mono"/>
              </a:rPr>
              <a:t>  </a:t>
            </a:r>
            <a:r>
              <a:rPr lang="cs-CZ" sz="2000" dirty="0" err="1">
                <a:solidFill>
                  <a:srgbClr val="0000FF"/>
                </a:solidFill>
                <a:latin typeface="Roboto Mono"/>
                <a:ea typeface="Roboto Mono"/>
                <a:cs typeface="Roboto Mono"/>
                <a:sym typeface="Roboto Mono"/>
              </a:rPr>
              <a:t>right</a:t>
            </a:r>
            <a:r>
              <a:rPr lang="en-US" sz="2000" dirty="0">
                <a:solidFill>
                  <a:schemeClr val="dk1"/>
                </a:solidFill>
                <a:highlight>
                  <a:schemeClr val="lt1"/>
                </a:highlight>
                <a:latin typeface="Roboto Mono"/>
                <a:ea typeface="Roboto Mono"/>
                <a:cs typeface="Roboto Mono"/>
                <a:sym typeface="Roboto Mono"/>
              </a:rPr>
              <a:t>: </a:t>
            </a:r>
            <a:r>
              <a:rPr lang="cs-CZ" sz="2000" dirty="0">
                <a:solidFill>
                  <a:schemeClr val="accent3"/>
                </a:solidFill>
                <a:highlight>
                  <a:schemeClr val="lt1"/>
                </a:highlight>
                <a:latin typeface="Roboto Mono"/>
                <a:ea typeface="Roboto Mono"/>
                <a:cs typeface="Roboto Mono"/>
                <a:sym typeface="Roboto Mono"/>
              </a:rPr>
              <a:t>-125</a:t>
            </a:r>
            <a:r>
              <a:rPr lang="en-US" sz="2000" dirty="0" err="1">
                <a:solidFill>
                  <a:schemeClr val="accent3"/>
                </a:solidFill>
                <a:highlight>
                  <a:schemeClr val="lt1"/>
                </a:highlight>
                <a:latin typeface="Roboto Mono"/>
                <a:ea typeface="Roboto Mono"/>
                <a:cs typeface="Roboto Mono"/>
                <a:sym typeface="Roboto Mono"/>
              </a:rPr>
              <a:t>px</a:t>
            </a:r>
            <a:r>
              <a:rPr lang="en-US" sz="2000" dirty="0">
                <a:solidFill>
                  <a:schemeClr val="dk1"/>
                </a:solidFill>
                <a:highlight>
                  <a:schemeClr val="lt1"/>
                </a:highlight>
                <a:latin typeface="Roboto Mono"/>
                <a:ea typeface="Roboto Mono"/>
                <a:cs typeface="Roboto Mono"/>
                <a:sym typeface="Roboto Mono"/>
              </a:rPr>
              <a:t>;</a:t>
            </a:r>
          </a:p>
          <a:p>
            <a:pPr lvl="0">
              <a:lnSpc>
                <a:spcPct val="115000"/>
              </a:lnSpc>
              <a:spcBef>
                <a:spcPts val="800"/>
              </a:spcBef>
              <a:buClr>
                <a:schemeClr val="dk1"/>
              </a:buClr>
              <a:buSzPts val="1100"/>
            </a:pPr>
            <a:r>
              <a:rPr lang="en-US" sz="2000" dirty="0">
                <a:solidFill>
                  <a:schemeClr val="dk1"/>
                </a:solidFill>
                <a:highlight>
                  <a:schemeClr val="lt1"/>
                </a:highlight>
                <a:latin typeface="Roboto Mono"/>
                <a:ea typeface="Roboto Mono"/>
                <a:cs typeface="Roboto Mono"/>
                <a:sym typeface="Roboto Mono"/>
              </a:rPr>
              <a:t>  </a:t>
            </a:r>
            <a:r>
              <a:rPr lang="cs-CZ" sz="2000" dirty="0" err="1">
                <a:solidFill>
                  <a:srgbClr val="0000FF"/>
                </a:solidFill>
                <a:latin typeface="Roboto Mono"/>
                <a:ea typeface="Roboto Mono"/>
                <a:cs typeface="Roboto Mono"/>
                <a:sym typeface="Roboto Mono"/>
              </a:rPr>
              <a:t>bottom</a:t>
            </a:r>
            <a:r>
              <a:rPr lang="en-US" sz="2000" dirty="0">
                <a:solidFill>
                  <a:schemeClr val="dk1"/>
                </a:solidFill>
                <a:highlight>
                  <a:schemeClr val="lt1"/>
                </a:highlight>
                <a:latin typeface="Roboto Mono"/>
                <a:ea typeface="Roboto Mono"/>
                <a:cs typeface="Roboto Mono"/>
                <a:sym typeface="Roboto Mono"/>
              </a:rPr>
              <a:t>: </a:t>
            </a:r>
            <a:r>
              <a:rPr lang="en-US" sz="2000" dirty="0">
                <a:solidFill>
                  <a:schemeClr val="accent3"/>
                </a:solidFill>
                <a:highlight>
                  <a:schemeClr val="lt1"/>
                </a:highlight>
                <a:latin typeface="Roboto Mono"/>
                <a:ea typeface="Roboto Mono"/>
                <a:cs typeface="Roboto Mono"/>
                <a:sym typeface="Roboto Mono"/>
              </a:rPr>
              <a:t>20px</a:t>
            </a:r>
            <a:r>
              <a:rPr lang="en-US" sz="2000" dirty="0">
                <a:solidFill>
                  <a:schemeClr val="dk1"/>
                </a:solidFill>
                <a:highlight>
                  <a:schemeClr val="lt1"/>
                </a:highlight>
                <a:latin typeface="Roboto Mono"/>
                <a:ea typeface="Roboto Mono"/>
                <a:cs typeface="Roboto Mono"/>
                <a:sym typeface="Roboto Mono"/>
              </a:rPr>
              <a:t>;</a:t>
            </a:r>
          </a:p>
          <a:p>
            <a:pPr lvl="0">
              <a:lnSpc>
                <a:spcPct val="115000"/>
              </a:lnSpc>
              <a:spcBef>
                <a:spcPts val="800"/>
              </a:spcBef>
              <a:buClr>
                <a:schemeClr val="dk1"/>
              </a:buClr>
              <a:buSzPts val="1100"/>
            </a:pPr>
            <a:r>
              <a:rPr lang="en-US" sz="2000" dirty="0">
                <a:solidFill>
                  <a:schemeClr val="dk1"/>
                </a:solidFill>
                <a:highlight>
                  <a:schemeClr val="lt1"/>
                </a:highlight>
                <a:latin typeface="Roboto Mono"/>
                <a:ea typeface="Roboto Mono"/>
                <a:cs typeface="Roboto Mono"/>
                <a:sym typeface="Roboto Mono"/>
              </a:rPr>
              <a:t>}</a:t>
            </a:r>
            <a:endParaRPr lang="en-US" sz="2000" dirty="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Clr>
                <a:schemeClr val="dk1"/>
              </a:buClr>
              <a:buSzPts val="1100"/>
              <a:buFont typeface="Arial"/>
              <a:buNone/>
            </a:pPr>
            <a:endParaRPr sz="2400" dirty="0">
              <a:highlight>
                <a:srgbClr val="FFFFFF"/>
              </a:highlight>
              <a:latin typeface="Roboto Mono"/>
              <a:ea typeface="Roboto Mono"/>
              <a:cs typeface="Roboto Mono"/>
              <a:sym typeface="Roboto Mono"/>
            </a:endParaRPr>
          </a:p>
        </p:txBody>
      </p:sp>
      <p:cxnSp>
        <p:nvCxnSpPr>
          <p:cNvPr id="406" name="Google Shape;406;p59"/>
          <p:cNvCxnSpPr/>
          <p:nvPr/>
        </p:nvCxnSpPr>
        <p:spPr>
          <a:xfrm>
            <a:off x="932750" y="1340768"/>
            <a:ext cx="0" cy="5256584"/>
          </a:xfrm>
          <a:prstGeom prst="straightConnector1">
            <a:avLst/>
          </a:prstGeom>
          <a:noFill/>
          <a:ln w="19050" cap="flat" cmpd="sng">
            <a:solidFill>
              <a:srgbClr val="CCCCCC"/>
            </a:solidFill>
            <a:prstDash val="solid"/>
            <a:round/>
            <a:headEnd type="none" w="med" len="med"/>
            <a:tailEnd type="none" w="med" len="med"/>
          </a:ln>
        </p:spPr>
      </p:cxnSp>
      <p:sp>
        <p:nvSpPr>
          <p:cNvPr id="407" name="Google Shape;407;p59"/>
          <p:cNvSpPr txBox="1"/>
          <p:nvPr/>
        </p:nvSpPr>
        <p:spPr>
          <a:xfrm rot="-5400000">
            <a:off x="424100" y="1326402"/>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rPr>
              <a:t>CSS</a:t>
            </a:r>
            <a:endParaRPr sz="1800" dirty="0">
              <a:solidFill>
                <a:srgbClr val="CCCCCC"/>
              </a:solidFill>
            </a:endParaRPr>
          </a:p>
        </p:txBody>
      </p:sp>
      <p:sp>
        <p:nvSpPr>
          <p:cNvPr id="408" name="Google Shape;408;p59"/>
          <p:cNvSpPr txBox="1">
            <a:spLocks noGrp="1"/>
          </p:cNvSpPr>
          <p:nvPr>
            <p:ph type="body" idx="1"/>
          </p:nvPr>
        </p:nvSpPr>
        <p:spPr>
          <a:xfrm>
            <a:off x="6432675" y="1699025"/>
            <a:ext cx="5252100" cy="47133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dirty="0" err="1"/>
              <a:t>Chceme</a:t>
            </a:r>
            <a:r>
              <a:rPr lang="en-US" dirty="0"/>
              <a:t>-li </a:t>
            </a:r>
            <a:r>
              <a:rPr lang="en-US" dirty="0" err="1"/>
              <a:t>absolutně</a:t>
            </a:r>
            <a:r>
              <a:rPr lang="en-US" dirty="0"/>
              <a:t> </a:t>
            </a:r>
            <a:r>
              <a:rPr lang="en-US" dirty="0" err="1"/>
              <a:t>pozicovat</a:t>
            </a:r>
            <a:r>
              <a:rPr lang="en-US" dirty="0"/>
              <a:t> </a:t>
            </a:r>
            <a:r>
              <a:rPr lang="en-US" dirty="0" err="1"/>
              <a:t>prvek</a:t>
            </a:r>
            <a:r>
              <a:rPr lang="en-US" dirty="0"/>
              <a:t> </a:t>
            </a:r>
            <a:r>
              <a:rPr lang="en-US" dirty="0" err="1"/>
              <a:t>uvnitř</a:t>
            </a:r>
            <a:r>
              <a:rPr lang="en-US" dirty="0"/>
              <a:t> </a:t>
            </a:r>
            <a:r>
              <a:rPr lang="en-US" dirty="0" err="1"/>
              <a:t>jiného</a:t>
            </a:r>
            <a:r>
              <a:rPr lang="en-US" dirty="0"/>
              <a:t> </a:t>
            </a:r>
            <a:r>
              <a:rPr lang="en-US" dirty="0" err="1"/>
              <a:t>prvku</a:t>
            </a:r>
            <a:r>
              <a:rPr lang="en-US" dirty="0"/>
              <a:t>, </a:t>
            </a:r>
            <a:r>
              <a:rPr lang="en-US" dirty="0" err="1"/>
              <a:t>musí</a:t>
            </a:r>
            <a:r>
              <a:rPr lang="en-US" dirty="0"/>
              <a:t> </a:t>
            </a:r>
            <a:r>
              <a:rPr lang="en-US" dirty="0" err="1"/>
              <a:t>mít</a:t>
            </a:r>
            <a:r>
              <a:rPr lang="en-US" dirty="0"/>
              <a:t> </a:t>
            </a:r>
            <a:r>
              <a:rPr lang="en-US" dirty="0" err="1"/>
              <a:t>rodičovský</a:t>
            </a:r>
            <a:r>
              <a:rPr lang="en-US" dirty="0"/>
              <a:t> </a:t>
            </a:r>
            <a:r>
              <a:rPr lang="en-US" dirty="0" err="1"/>
              <a:t>prvek</a:t>
            </a:r>
            <a:r>
              <a:rPr lang="en-US" dirty="0"/>
              <a:t> </a:t>
            </a:r>
            <a:r>
              <a:rPr lang="en-US" dirty="0" err="1"/>
              <a:t>jiné</a:t>
            </a:r>
            <a:r>
              <a:rPr lang="en-US" dirty="0"/>
              <a:t> </a:t>
            </a:r>
            <a:r>
              <a:rPr lang="en-US" dirty="0" err="1"/>
              <a:t>pozicování</a:t>
            </a:r>
            <a:r>
              <a:rPr lang="en-US" dirty="0"/>
              <a:t> </a:t>
            </a:r>
            <a:r>
              <a:rPr lang="en-US" dirty="0" err="1"/>
              <a:t>než</a:t>
            </a:r>
            <a:r>
              <a:rPr lang="en-US" dirty="0"/>
              <a:t> </a:t>
            </a:r>
            <a:r>
              <a:rPr lang="en-US" dirty="0" err="1"/>
              <a:t>výchozí</a:t>
            </a:r>
            <a:r>
              <a:rPr lang="en-US" dirty="0"/>
              <a:t> static.</a:t>
            </a:r>
            <a:endParaRPr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4553447"/>
            <a:ext cx="6768752" cy="2166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fixed;</a:t>
            </a:r>
            <a:endParaRPr/>
          </a:p>
        </p:txBody>
      </p:sp>
      <p:sp>
        <p:nvSpPr>
          <p:cNvPr id="414" name="Google Shape;414;p60"/>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marR="0" lvl="0" indent="-406400" algn="l" rtl="0">
              <a:lnSpc>
                <a:spcPct val="150000"/>
              </a:lnSpc>
              <a:spcBef>
                <a:spcPts val="1000"/>
              </a:spcBef>
              <a:spcAft>
                <a:spcPts val="0"/>
              </a:spcAft>
              <a:buClr>
                <a:srgbClr val="000000"/>
              </a:buClr>
              <a:buSzPts val="2800"/>
              <a:buChar char="•"/>
            </a:pPr>
            <a:r>
              <a:rPr lang="en-US">
                <a:solidFill>
                  <a:srgbClr val="000000"/>
                </a:solidFill>
              </a:rPr>
              <a:t>Pozicování fixně k oknu prohlížeče.</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Můžeme tak dělat prvky, které stojí na místě, zatímco zbytkem stránky se skroluje.</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Např. statická hlavička s logem a menu, apod.</a:t>
            </a:r>
            <a:endParaRPr>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1"/>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2"/>
                </a:solidFill>
              </a:rPr>
              <a:t>Position: fixed;</a:t>
            </a:r>
            <a:endParaRPr>
              <a:solidFill>
                <a:schemeClr val="dk2"/>
              </a:solidFill>
            </a:endParaRPr>
          </a:p>
        </p:txBody>
      </p:sp>
      <p:sp>
        <p:nvSpPr>
          <p:cNvPr id="420" name="Google Shape;420;p61"/>
          <p:cNvSpPr txBox="1"/>
          <p:nvPr/>
        </p:nvSpPr>
        <p:spPr>
          <a:xfrm>
            <a:off x="1297050" y="1585525"/>
            <a:ext cx="9881400" cy="31611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dirty="0">
                <a:solidFill>
                  <a:srgbClr val="EB008B"/>
                </a:solidFill>
                <a:latin typeface="Roboto Mono"/>
                <a:ea typeface="Roboto Mono"/>
                <a:cs typeface="Roboto Mono"/>
                <a:sym typeface="Roboto Mono"/>
              </a:rPr>
              <a:t>div</a:t>
            </a:r>
            <a:r>
              <a:rPr lang="en-US" sz="3000" dirty="0">
                <a:solidFill>
                  <a:srgbClr val="000000"/>
                </a:solidFill>
                <a:highlight>
                  <a:srgbClr val="FFFFFF"/>
                </a:highlight>
                <a:latin typeface="Roboto Mono"/>
                <a:ea typeface="Roboto Mono"/>
                <a:cs typeface="Roboto Mono"/>
                <a:sym typeface="Roboto Mono"/>
              </a:rPr>
              <a:t> {</a:t>
            </a:r>
            <a:br>
              <a:rPr lang="en-US" sz="3000" dirty="0">
                <a:solidFill>
                  <a:srgbClr val="000000"/>
                </a:solidFill>
                <a:highlight>
                  <a:srgbClr val="FFFFFF"/>
                </a:highlight>
                <a:latin typeface="Roboto Mono"/>
                <a:ea typeface="Roboto Mono"/>
                <a:cs typeface="Roboto Mono"/>
                <a:sym typeface="Roboto Mono"/>
              </a:rPr>
            </a:br>
            <a:r>
              <a:rPr lang="cs-CZ" sz="3000" dirty="0">
                <a:solidFill>
                  <a:srgbClr val="000000"/>
                </a:solidFill>
                <a:highlight>
                  <a:srgbClr val="FFFFFF"/>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position</a:t>
            </a:r>
            <a:r>
              <a:rPr lang="en-US" sz="3000" dirty="0">
                <a:solidFill>
                  <a:schemeClr val="dk1"/>
                </a:solidFill>
                <a:highlight>
                  <a:schemeClr val="lt1"/>
                </a:highlight>
                <a:latin typeface="Roboto Mono"/>
                <a:ea typeface="Roboto Mono"/>
                <a:cs typeface="Roboto Mono"/>
                <a:sym typeface="Roboto Mono"/>
              </a:rPr>
              <a:t>: </a:t>
            </a:r>
            <a:r>
              <a:rPr lang="en-US" sz="3000" dirty="0">
                <a:solidFill>
                  <a:schemeClr val="accent3"/>
                </a:solidFill>
                <a:highlight>
                  <a:schemeClr val="lt1"/>
                </a:highlight>
                <a:latin typeface="Roboto Mono"/>
                <a:ea typeface="Roboto Mono"/>
                <a:cs typeface="Roboto Mono"/>
                <a:sym typeface="Roboto Mono"/>
              </a:rPr>
              <a:t>fixed</a:t>
            </a:r>
            <a:r>
              <a:rPr lang="en-US" sz="3000" dirty="0">
                <a:solidFill>
                  <a:schemeClr val="dk1"/>
                </a:solidFill>
                <a:highlight>
                  <a:schemeClr val="lt1"/>
                </a:highlight>
                <a:latin typeface="Roboto Mono"/>
                <a:ea typeface="Roboto Mono"/>
                <a:cs typeface="Roboto Mono"/>
                <a:sym typeface="Roboto Mono"/>
              </a:rPr>
              <a:t>;</a:t>
            </a:r>
            <a:endParaRPr sz="3000" dirty="0">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dirty="0">
                <a:solidFill>
                  <a:srgbClr val="0000FF"/>
                </a:solidFill>
                <a:latin typeface="Roboto Mono"/>
                <a:ea typeface="Roboto Mono"/>
                <a:cs typeface="Roboto Mono"/>
                <a:sym typeface="Roboto Mono"/>
              </a:rPr>
              <a:t>right</a:t>
            </a: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F36F21"/>
                </a:solidFill>
                <a:highlight>
                  <a:srgbClr val="FFFFFF"/>
                </a:highlight>
                <a:latin typeface="Roboto Mono"/>
                <a:ea typeface="Roboto Mono"/>
                <a:cs typeface="Roboto Mono"/>
                <a:sym typeface="Roboto Mono"/>
              </a:rPr>
              <a:t>30px</a:t>
            </a:r>
            <a:r>
              <a:rPr lang="en-US" sz="3000" dirty="0">
                <a:solidFill>
                  <a:srgbClr val="000000"/>
                </a:solidFill>
                <a:highlight>
                  <a:srgbClr val="FFFFFF"/>
                </a:highlight>
                <a:latin typeface="Roboto Mono"/>
                <a:ea typeface="Roboto Mono"/>
                <a:cs typeface="Roboto Mono"/>
                <a:sym typeface="Roboto Mono"/>
              </a:rPr>
              <a:t>;</a:t>
            </a:r>
            <a:endParaRPr sz="3000" dirty="0">
              <a:solidFill>
                <a:srgbClr val="000000"/>
              </a:solidFill>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dirty="0">
                <a:solidFill>
                  <a:srgbClr val="0000FF"/>
                </a:solidFill>
                <a:latin typeface="Roboto Mono"/>
                <a:ea typeface="Roboto Mono"/>
                <a:cs typeface="Roboto Mono"/>
                <a:sym typeface="Roboto Mono"/>
              </a:rPr>
              <a:t>bottom</a:t>
            </a:r>
            <a:r>
              <a:rPr lang="en-US" sz="3000" dirty="0">
                <a:solidFill>
                  <a:schemeClr val="dk1"/>
                </a:solidFill>
                <a:highlight>
                  <a:schemeClr val="lt1"/>
                </a:highlight>
                <a:latin typeface="Roboto Mono"/>
                <a:ea typeface="Roboto Mono"/>
                <a:cs typeface="Roboto Mono"/>
                <a:sym typeface="Roboto Mono"/>
              </a:rPr>
              <a:t>: </a:t>
            </a:r>
            <a:r>
              <a:rPr lang="en-US" sz="3000" dirty="0">
                <a:solidFill>
                  <a:schemeClr val="accent3"/>
                </a:solidFill>
                <a:highlight>
                  <a:schemeClr val="lt1"/>
                </a:highlight>
                <a:latin typeface="Roboto Mono"/>
                <a:ea typeface="Roboto Mono"/>
                <a:cs typeface="Roboto Mono"/>
                <a:sym typeface="Roboto Mono"/>
              </a:rPr>
              <a:t>10px</a:t>
            </a:r>
            <a:r>
              <a:rPr lang="en-US" sz="3000" dirty="0">
                <a:solidFill>
                  <a:schemeClr val="dk1"/>
                </a:solidFill>
                <a:highlight>
                  <a:schemeClr val="lt1"/>
                </a:highlight>
                <a:latin typeface="Roboto Mono"/>
                <a:ea typeface="Roboto Mono"/>
                <a:cs typeface="Roboto Mono"/>
                <a:sym typeface="Roboto Mono"/>
              </a:rPr>
              <a:t>;</a:t>
            </a:r>
            <a:endParaRPr sz="3000" dirty="0">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US" sz="3000" dirty="0">
                <a:solidFill>
                  <a:srgbClr val="000000"/>
                </a:solidFill>
                <a:highlight>
                  <a:srgbClr val="FFFFFF"/>
                </a:highlight>
                <a:latin typeface="Roboto Mono"/>
                <a:ea typeface="Roboto Mono"/>
                <a:cs typeface="Roboto Mono"/>
                <a:sym typeface="Roboto Mono"/>
              </a:rPr>
              <a:t>}</a:t>
            </a:r>
            <a:endParaRPr sz="3000" dirty="0">
              <a:solidFill>
                <a:srgbClr val="000000"/>
              </a:solidFill>
              <a:highlight>
                <a:srgbClr val="FFFFFF"/>
              </a:highlight>
              <a:latin typeface="Roboto Mono"/>
              <a:ea typeface="Roboto Mono"/>
              <a:cs typeface="Roboto Mono"/>
              <a:sym typeface="Roboto Mono"/>
            </a:endParaRPr>
          </a:p>
        </p:txBody>
      </p:sp>
      <p:cxnSp>
        <p:nvCxnSpPr>
          <p:cNvPr id="421" name="Google Shape;421;p61"/>
          <p:cNvCxnSpPr/>
          <p:nvPr/>
        </p:nvCxnSpPr>
        <p:spPr>
          <a:xfrm>
            <a:off x="932750" y="1699025"/>
            <a:ext cx="0" cy="3008700"/>
          </a:xfrm>
          <a:prstGeom prst="straightConnector1">
            <a:avLst/>
          </a:prstGeom>
          <a:noFill/>
          <a:ln w="19050" cap="flat" cmpd="sng">
            <a:solidFill>
              <a:srgbClr val="CCCCCC"/>
            </a:solidFill>
            <a:prstDash val="solid"/>
            <a:round/>
            <a:headEnd type="none" w="med" len="med"/>
            <a:tailEnd type="none" w="med" len="med"/>
          </a:ln>
        </p:spPr>
      </p:cxnSp>
      <p:sp>
        <p:nvSpPr>
          <p:cNvPr id="422" name="Google Shape;422;p61"/>
          <p:cNvSpPr txBox="1"/>
          <p:nvPr/>
        </p:nvSpPr>
        <p:spPr>
          <a:xfrm rot="-5400000">
            <a:off x="424100" y="16346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423" name="Google Shape;423;p61"/>
          <p:cNvSpPr txBox="1">
            <a:spLocks noGrp="1"/>
          </p:cNvSpPr>
          <p:nvPr>
            <p:ph type="body" idx="1"/>
          </p:nvPr>
        </p:nvSpPr>
        <p:spPr>
          <a:xfrm>
            <a:off x="964650" y="5087375"/>
            <a:ext cx="10134600" cy="15033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Pravý horní roh divu bude pevně umístěn 30px od pravého a 10px od dolního okraje okna prohlížeče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2"/>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Position: sticky;</a:t>
            </a:r>
            <a:endParaRPr/>
          </a:p>
        </p:txBody>
      </p:sp>
      <p:sp>
        <p:nvSpPr>
          <p:cNvPr id="429" name="Google Shape;429;p62"/>
          <p:cNvSpPr txBox="1">
            <a:spLocks noGrp="1"/>
          </p:cNvSpPr>
          <p:nvPr>
            <p:ph type="body" idx="1"/>
          </p:nvPr>
        </p:nvSpPr>
        <p:spPr>
          <a:xfrm>
            <a:off x="964660" y="1378151"/>
            <a:ext cx="10134600" cy="4409700"/>
          </a:xfrm>
          <a:prstGeom prst="rect">
            <a:avLst/>
          </a:prstGeom>
        </p:spPr>
        <p:txBody>
          <a:bodyPr spcFirstLastPara="1" wrap="square" lIns="91425" tIns="91425" rIns="91425" bIns="91425" anchor="t" anchorCtr="0">
            <a:noAutofit/>
          </a:bodyPr>
          <a:lstStyle/>
          <a:p>
            <a:pPr marL="457200" marR="0" lvl="0" indent="-406400" algn="l" rtl="0">
              <a:lnSpc>
                <a:spcPct val="150000"/>
              </a:lnSpc>
              <a:spcBef>
                <a:spcPts val="1000"/>
              </a:spcBef>
              <a:spcAft>
                <a:spcPts val="0"/>
              </a:spcAft>
              <a:buClr>
                <a:srgbClr val="000000"/>
              </a:buClr>
              <a:buSzPts val="2800"/>
              <a:buChar char="•"/>
            </a:pPr>
            <a:r>
              <a:rPr lang="en-US">
                <a:solidFill>
                  <a:srgbClr val="000000"/>
                </a:solidFill>
              </a:rPr>
              <a:t>Přílepí se na zadanou pozici ve chvíli, kdy k ní při skrolování dokumentem dojede.</a:t>
            </a:r>
            <a:endParaRPr>
              <a:solidFill>
                <a:srgbClr val="000000"/>
              </a:solidFill>
            </a:endParaRPr>
          </a:p>
          <a:p>
            <a:pPr marL="457200" marR="0" lvl="0" indent="-406400" algn="l" rtl="0">
              <a:lnSpc>
                <a:spcPct val="150000"/>
              </a:lnSpc>
              <a:spcBef>
                <a:spcPts val="0"/>
              </a:spcBef>
              <a:spcAft>
                <a:spcPts val="0"/>
              </a:spcAft>
              <a:buClr>
                <a:srgbClr val="000000"/>
              </a:buClr>
              <a:buSzPts val="2800"/>
              <a:buChar char="•"/>
            </a:pPr>
            <a:r>
              <a:rPr lang="en-US">
                <a:solidFill>
                  <a:srgbClr val="000000"/>
                </a:solidFill>
              </a:rPr>
              <a:t>Fakticky to znamená, že se přepíná mezi hodnotami relative a fixed.</a:t>
            </a:r>
            <a:endParaRPr>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3"/>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2"/>
                </a:solidFill>
              </a:rPr>
              <a:t>Position: fixed;</a:t>
            </a:r>
            <a:endParaRPr>
              <a:solidFill>
                <a:schemeClr val="dk2"/>
              </a:solidFill>
            </a:endParaRPr>
          </a:p>
        </p:txBody>
      </p:sp>
      <p:sp>
        <p:nvSpPr>
          <p:cNvPr id="435" name="Google Shape;435;p63"/>
          <p:cNvSpPr txBox="1"/>
          <p:nvPr/>
        </p:nvSpPr>
        <p:spPr>
          <a:xfrm>
            <a:off x="1297050" y="1585525"/>
            <a:ext cx="9881400" cy="31611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US" sz="3000" dirty="0">
                <a:solidFill>
                  <a:srgbClr val="EB008B"/>
                </a:solidFill>
                <a:latin typeface="Roboto Mono"/>
                <a:ea typeface="Roboto Mono"/>
                <a:cs typeface="Roboto Mono"/>
                <a:sym typeface="Roboto Mono"/>
              </a:rPr>
              <a:t>div</a:t>
            </a:r>
            <a:r>
              <a:rPr lang="en-US" sz="3000" dirty="0">
                <a:solidFill>
                  <a:srgbClr val="000000"/>
                </a:solidFill>
                <a:highlight>
                  <a:srgbClr val="FFFFFF"/>
                </a:highlight>
                <a:latin typeface="Roboto Mono"/>
                <a:ea typeface="Roboto Mono"/>
                <a:cs typeface="Roboto Mono"/>
                <a:sym typeface="Roboto Mono"/>
              </a:rPr>
              <a:t> {</a:t>
            </a:r>
            <a:br>
              <a:rPr lang="en-US" sz="3000" dirty="0">
                <a:solidFill>
                  <a:srgbClr val="000000"/>
                </a:solidFill>
                <a:highlight>
                  <a:srgbClr val="FFFFFF"/>
                </a:highlight>
                <a:latin typeface="Roboto Mono"/>
                <a:ea typeface="Roboto Mono"/>
                <a:cs typeface="Roboto Mono"/>
                <a:sym typeface="Roboto Mono"/>
              </a:rPr>
            </a:br>
            <a:r>
              <a:rPr lang="cs-CZ" sz="3000" dirty="0">
                <a:solidFill>
                  <a:srgbClr val="000000"/>
                </a:solidFill>
                <a:highlight>
                  <a:srgbClr val="FFFFFF"/>
                </a:highlight>
                <a:latin typeface="Roboto Mono"/>
                <a:ea typeface="Roboto Mono"/>
                <a:cs typeface="Roboto Mono"/>
                <a:sym typeface="Roboto Mono"/>
              </a:rPr>
              <a:t>  </a:t>
            </a:r>
            <a:r>
              <a:rPr lang="en-US" sz="3000" dirty="0">
                <a:solidFill>
                  <a:srgbClr val="0000FF"/>
                </a:solidFill>
                <a:latin typeface="Roboto Mono"/>
                <a:ea typeface="Roboto Mono"/>
                <a:cs typeface="Roboto Mono"/>
                <a:sym typeface="Roboto Mono"/>
              </a:rPr>
              <a:t>position</a:t>
            </a:r>
            <a:r>
              <a:rPr lang="en-US" sz="3000" dirty="0">
                <a:solidFill>
                  <a:schemeClr val="dk1"/>
                </a:solidFill>
                <a:highlight>
                  <a:schemeClr val="lt1"/>
                </a:highlight>
                <a:latin typeface="Roboto Mono"/>
                <a:ea typeface="Roboto Mono"/>
                <a:cs typeface="Roboto Mono"/>
                <a:sym typeface="Roboto Mono"/>
              </a:rPr>
              <a:t>: </a:t>
            </a:r>
            <a:r>
              <a:rPr lang="en-US" sz="3000" dirty="0">
                <a:solidFill>
                  <a:schemeClr val="accent3"/>
                </a:solidFill>
                <a:highlight>
                  <a:schemeClr val="lt1"/>
                </a:highlight>
                <a:latin typeface="Roboto Mono"/>
                <a:ea typeface="Roboto Mono"/>
                <a:cs typeface="Roboto Mono"/>
                <a:sym typeface="Roboto Mono"/>
              </a:rPr>
              <a:t>sticky</a:t>
            </a:r>
            <a:r>
              <a:rPr lang="en-US" sz="3000" dirty="0">
                <a:solidFill>
                  <a:schemeClr val="dk1"/>
                </a:solidFill>
                <a:highlight>
                  <a:schemeClr val="lt1"/>
                </a:highlight>
                <a:latin typeface="Roboto Mono"/>
                <a:ea typeface="Roboto Mono"/>
                <a:cs typeface="Roboto Mono"/>
                <a:sym typeface="Roboto Mono"/>
              </a:rPr>
              <a:t>;</a:t>
            </a:r>
            <a:endParaRPr sz="3000" dirty="0">
              <a:highlight>
                <a:srgbClr val="FFFFFF"/>
              </a:highlight>
              <a:latin typeface="Roboto Mono"/>
              <a:ea typeface="Roboto Mono"/>
              <a:cs typeface="Roboto Mono"/>
              <a:sym typeface="Roboto Mono"/>
            </a:endParaRPr>
          </a:p>
          <a:p>
            <a:pPr marL="0" lvl="0" indent="457200" algn="l" rtl="0">
              <a:lnSpc>
                <a:spcPct val="115000"/>
              </a:lnSpc>
              <a:spcBef>
                <a:spcPts val="800"/>
              </a:spcBef>
              <a:spcAft>
                <a:spcPts val="0"/>
              </a:spcAft>
              <a:buNone/>
            </a:pPr>
            <a:r>
              <a:rPr lang="en-US" sz="3000" dirty="0">
                <a:solidFill>
                  <a:srgbClr val="0000FF"/>
                </a:solidFill>
                <a:latin typeface="Roboto Mono"/>
                <a:ea typeface="Roboto Mono"/>
                <a:cs typeface="Roboto Mono"/>
                <a:sym typeface="Roboto Mono"/>
              </a:rPr>
              <a:t>top</a:t>
            </a:r>
            <a:r>
              <a:rPr lang="en-US" sz="3000" dirty="0">
                <a:solidFill>
                  <a:srgbClr val="000000"/>
                </a:solidFill>
                <a:highlight>
                  <a:srgbClr val="FFFFFF"/>
                </a:highlight>
                <a:latin typeface="Roboto Mono"/>
                <a:ea typeface="Roboto Mono"/>
                <a:cs typeface="Roboto Mono"/>
                <a:sym typeface="Roboto Mono"/>
              </a:rPr>
              <a:t>: </a:t>
            </a:r>
            <a:r>
              <a:rPr lang="en-US" sz="3000" dirty="0">
                <a:solidFill>
                  <a:srgbClr val="F36F21"/>
                </a:solidFill>
                <a:highlight>
                  <a:srgbClr val="FFFFFF"/>
                </a:highlight>
                <a:latin typeface="Roboto Mono"/>
                <a:ea typeface="Roboto Mono"/>
                <a:cs typeface="Roboto Mono"/>
                <a:sym typeface="Roboto Mono"/>
              </a:rPr>
              <a:t>0</a:t>
            </a:r>
            <a:r>
              <a:rPr lang="en-US" sz="3000" dirty="0">
                <a:solidFill>
                  <a:srgbClr val="000000"/>
                </a:solidFill>
                <a:highlight>
                  <a:srgbClr val="FFFFFF"/>
                </a:highlight>
                <a:latin typeface="Roboto Mono"/>
                <a:ea typeface="Roboto Mono"/>
                <a:cs typeface="Roboto Mono"/>
                <a:sym typeface="Roboto Mono"/>
              </a:rPr>
              <a:t>;</a:t>
            </a:r>
            <a:endParaRPr sz="3000" dirty="0">
              <a:solidFill>
                <a:srgbClr val="000000"/>
              </a:solidFill>
              <a:highlight>
                <a:srgbClr val="FFFFFF"/>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US" sz="3000" dirty="0">
                <a:solidFill>
                  <a:srgbClr val="000000"/>
                </a:solidFill>
                <a:highlight>
                  <a:srgbClr val="FFFFFF"/>
                </a:highlight>
                <a:latin typeface="Roboto Mono"/>
                <a:ea typeface="Roboto Mono"/>
                <a:cs typeface="Roboto Mono"/>
                <a:sym typeface="Roboto Mono"/>
              </a:rPr>
              <a:t>}</a:t>
            </a:r>
            <a:endParaRPr sz="3000" dirty="0">
              <a:solidFill>
                <a:srgbClr val="000000"/>
              </a:solidFill>
              <a:highlight>
                <a:srgbClr val="FFFFFF"/>
              </a:highlight>
              <a:latin typeface="Roboto Mono"/>
              <a:ea typeface="Roboto Mono"/>
              <a:cs typeface="Roboto Mono"/>
              <a:sym typeface="Roboto Mono"/>
            </a:endParaRPr>
          </a:p>
        </p:txBody>
      </p:sp>
      <p:cxnSp>
        <p:nvCxnSpPr>
          <p:cNvPr id="436" name="Google Shape;436;p63"/>
          <p:cNvCxnSpPr/>
          <p:nvPr/>
        </p:nvCxnSpPr>
        <p:spPr>
          <a:xfrm>
            <a:off x="932750" y="1699025"/>
            <a:ext cx="0" cy="3008700"/>
          </a:xfrm>
          <a:prstGeom prst="straightConnector1">
            <a:avLst/>
          </a:prstGeom>
          <a:noFill/>
          <a:ln w="19050" cap="flat" cmpd="sng">
            <a:solidFill>
              <a:srgbClr val="CCCCCC"/>
            </a:solidFill>
            <a:prstDash val="solid"/>
            <a:round/>
            <a:headEnd type="none" w="med" len="med"/>
            <a:tailEnd type="none" w="med" len="med"/>
          </a:ln>
        </p:spPr>
      </p:cxnSp>
      <p:sp>
        <p:nvSpPr>
          <p:cNvPr id="437" name="Google Shape;437;p63"/>
          <p:cNvSpPr txBox="1"/>
          <p:nvPr/>
        </p:nvSpPr>
        <p:spPr>
          <a:xfrm rot="-5400000">
            <a:off x="424100" y="1634600"/>
            <a:ext cx="7368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CSS</a:t>
            </a:r>
            <a:endParaRPr sz="1800">
              <a:solidFill>
                <a:srgbClr val="CCCCCC"/>
              </a:solidFill>
            </a:endParaRPr>
          </a:p>
        </p:txBody>
      </p:sp>
      <p:sp>
        <p:nvSpPr>
          <p:cNvPr id="438" name="Google Shape;438;p63"/>
          <p:cNvSpPr txBox="1">
            <a:spLocks noGrp="1"/>
          </p:cNvSpPr>
          <p:nvPr>
            <p:ph type="body" idx="1"/>
          </p:nvPr>
        </p:nvSpPr>
        <p:spPr>
          <a:xfrm>
            <a:off x="964650" y="5087375"/>
            <a:ext cx="10134600" cy="15033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1000"/>
              </a:spcBef>
              <a:spcAft>
                <a:spcPts val="0"/>
              </a:spcAft>
              <a:buSzPts val="2800"/>
              <a:buChar char="•"/>
            </a:pPr>
            <a:r>
              <a:rPr lang="en-US"/>
              <a:t>Když prvek při skrolování dojede k hornímu okraji prohlížeče, zůstane tam přilepený.</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Nadpisy</a:t>
            </a:r>
            <a:endParaRPr/>
          </a:p>
        </p:txBody>
      </p:sp>
      <p:sp>
        <p:nvSpPr>
          <p:cNvPr id="84" name="Google Shape;84;p19"/>
          <p:cNvSpPr txBox="1"/>
          <p:nvPr/>
        </p:nvSpPr>
        <p:spPr>
          <a:xfrm>
            <a:off x="1012000" y="1531313"/>
            <a:ext cx="8520600" cy="3416400"/>
          </a:xfrm>
          <a:prstGeom prst="rect">
            <a:avLst/>
          </a:prstGeom>
          <a:noFill/>
          <a:ln>
            <a:noFill/>
          </a:ln>
        </p:spPr>
        <p:txBody>
          <a:bodyPr spcFirstLastPara="1" wrap="square" lIns="68575" tIns="68575" rIns="68575" bIns="68575" anchor="t" anchorCtr="0">
            <a:noAutofit/>
          </a:bodyPr>
          <a:lstStyle/>
          <a:p>
            <a:pPr marL="177800" lvl="0" indent="-38100" algn="l" rtl="0">
              <a:lnSpc>
                <a:spcPct val="150000"/>
              </a:lnSpc>
              <a:spcBef>
                <a:spcPts val="800"/>
              </a:spcBef>
              <a:spcAft>
                <a:spcPts val="0"/>
              </a:spcAft>
              <a:buNone/>
            </a:pPr>
            <a:r>
              <a:rPr lang="en-US" sz="3500">
                <a:solidFill>
                  <a:srgbClr val="EB008B"/>
                </a:solidFill>
                <a:latin typeface="Roboto Mono"/>
                <a:ea typeface="Roboto Mono"/>
                <a:cs typeface="Roboto Mono"/>
                <a:sym typeface="Roboto Mono"/>
              </a:rPr>
              <a:t>&lt;h1&gt;</a:t>
            </a:r>
            <a:r>
              <a:rPr lang="en-US" sz="3500">
                <a:solidFill>
                  <a:srgbClr val="000000"/>
                </a:solidFill>
                <a:highlight>
                  <a:srgbClr val="FFFFFF"/>
                </a:highlight>
              </a:rPr>
              <a:t>Hlavní nadpis</a:t>
            </a:r>
            <a:r>
              <a:rPr lang="en-US" sz="3500">
                <a:solidFill>
                  <a:srgbClr val="EB008B"/>
                </a:solidFill>
                <a:latin typeface="Roboto Mono"/>
                <a:ea typeface="Roboto Mono"/>
                <a:cs typeface="Roboto Mono"/>
                <a:sym typeface="Roboto Mono"/>
              </a:rPr>
              <a:t>&lt;/h1&gt;</a:t>
            </a:r>
            <a:endParaRPr sz="3500">
              <a:solidFill>
                <a:srgbClr val="EB008B"/>
              </a:solidFill>
              <a:latin typeface="Roboto Mono"/>
              <a:ea typeface="Roboto Mono"/>
              <a:cs typeface="Roboto Mono"/>
              <a:sym typeface="Roboto Mono"/>
            </a:endParaRPr>
          </a:p>
          <a:p>
            <a:pPr marL="177800" lvl="0" indent="-38100" algn="l" rtl="0">
              <a:lnSpc>
                <a:spcPct val="150000"/>
              </a:lnSpc>
              <a:spcBef>
                <a:spcPts val="800"/>
              </a:spcBef>
              <a:spcAft>
                <a:spcPts val="0"/>
              </a:spcAft>
              <a:buNone/>
            </a:pPr>
            <a:r>
              <a:rPr lang="en-US" sz="3500">
                <a:solidFill>
                  <a:schemeClr val="accent1"/>
                </a:solidFill>
                <a:latin typeface="Roboto Mono"/>
                <a:ea typeface="Roboto Mono"/>
                <a:cs typeface="Roboto Mono"/>
                <a:sym typeface="Roboto Mono"/>
              </a:rPr>
              <a:t>&lt;h2&gt;</a:t>
            </a:r>
            <a:r>
              <a:rPr lang="en-US" sz="3500">
                <a:solidFill>
                  <a:schemeClr val="dk1"/>
                </a:solidFill>
                <a:highlight>
                  <a:schemeClr val="lt1"/>
                </a:highlight>
              </a:rPr>
              <a:t>Nadpis 2. úrovně</a:t>
            </a:r>
            <a:r>
              <a:rPr lang="en-US" sz="3500">
                <a:solidFill>
                  <a:schemeClr val="accent1"/>
                </a:solidFill>
                <a:latin typeface="Roboto Mono"/>
                <a:ea typeface="Roboto Mono"/>
                <a:cs typeface="Roboto Mono"/>
                <a:sym typeface="Roboto Mono"/>
              </a:rPr>
              <a:t>&lt;/h2&gt;</a:t>
            </a:r>
            <a:endParaRPr sz="3500">
              <a:solidFill>
                <a:schemeClr val="accent1"/>
              </a:solidFill>
              <a:latin typeface="Roboto Mono"/>
              <a:ea typeface="Roboto Mono"/>
              <a:cs typeface="Roboto Mono"/>
              <a:sym typeface="Roboto Mono"/>
            </a:endParaRPr>
          </a:p>
          <a:p>
            <a:pPr marL="177800" lvl="0" indent="-38100" algn="l" rtl="0">
              <a:lnSpc>
                <a:spcPct val="150000"/>
              </a:lnSpc>
              <a:spcBef>
                <a:spcPts val="800"/>
              </a:spcBef>
              <a:spcAft>
                <a:spcPts val="0"/>
              </a:spcAft>
              <a:buNone/>
            </a:pPr>
            <a:r>
              <a:rPr lang="en-US" sz="3500">
                <a:solidFill>
                  <a:schemeClr val="accent1"/>
                </a:solidFill>
                <a:latin typeface="Roboto Mono"/>
                <a:ea typeface="Roboto Mono"/>
                <a:cs typeface="Roboto Mono"/>
                <a:sym typeface="Roboto Mono"/>
              </a:rPr>
              <a:t>&lt;h3&gt;</a:t>
            </a:r>
            <a:r>
              <a:rPr lang="en-US" sz="3500">
                <a:solidFill>
                  <a:schemeClr val="dk1"/>
                </a:solidFill>
                <a:highlight>
                  <a:schemeClr val="lt1"/>
                </a:highlight>
              </a:rPr>
              <a:t>Nadpis 3. úrovně</a:t>
            </a:r>
            <a:r>
              <a:rPr lang="en-US" sz="3500">
                <a:solidFill>
                  <a:schemeClr val="accent1"/>
                </a:solidFill>
                <a:latin typeface="Roboto Mono"/>
                <a:ea typeface="Roboto Mono"/>
                <a:cs typeface="Roboto Mono"/>
                <a:sym typeface="Roboto Mono"/>
              </a:rPr>
              <a:t>&lt;/h3&gt;</a:t>
            </a:r>
            <a:endParaRPr sz="4800">
              <a:solidFill>
                <a:srgbClr val="EB008B"/>
              </a:solidFill>
            </a:endParaRPr>
          </a:p>
        </p:txBody>
      </p:sp>
      <p:cxnSp>
        <p:nvCxnSpPr>
          <p:cNvPr id="85" name="Google Shape;85;p19"/>
          <p:cNvCxnSpPr/>
          <p:nvPr/>
        </p:nvCxnSpPr>
        <p:spPr>
          <a:xfrm>
            <a:off x="627000" y="1789438"/>
            <a:ext cx="0" cy="2301600"/>
          </a:xfrm>
          <a:prstGeom prst="straightConnector1">
            <a:avLst/>
          </a:prstGeom>
          <a:noFill/>
          <a:ln w="19050" cap="flat" cmpd="sng">
            <a:solidFill>
              <a:srgbClr val="CCCCCC"/>
            </a:solidFill>
            <a:prstDash val="solid"/>
            <a:round/>
            <a:headEnd type="none" w="med" len="med"/>
            <a:tailEnd type="none" w="med" len="med"/>
          </a:ln>
        </p:spPr>
      </p:cxnSp>
      <p:sp>
        <p:nvSpPr>
          <p:cNvPr id="86" name="Google Shape;86;p19"/>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
        <p:nvSpPr>
          <p:cNvPr id="87" name="Google Shape;87;p19"/>
          <p:cNvSpPr txBox="1">
            <a:spLocks noGrp="1"/>
          </p:cNvSpPr>
          <p:nvPr>
            <p:ph type="body" idx="1"/>
          </p:nvPr>
        </p:nvSpPr>
        <p:spPr>
          <a:xfrm>
            <a:off x="964650" y="4808075"/>
            <a:ext cx="10134600" cy="14601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US"/>
              <a:t>6 úrovní nadpisů h1, h2, h3, h4, h5, h6</a:t>
            </a:r>
            <a:endParaRPr/>
          </a:p>
          <a:p>
            <a:pPr marL="228600" lvl="0" indent="-50800" algn="l" rtl="0">
              <a:spcBef>
                <a:spcPts val="1000"/>
              </a:spcBef>
              <a:spcAft>
                <a:spcPts val="0"/>
              </a:spcAft>
              <a:buNone/>
            </a:pPr>
            <a:r>
              <a:rPr lang="en-US"/>
              <a:t>Číslo neznamená pořadí nadpisu, ale jeho důležitost!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1079770" y="1371600"/>
            <a:ext cx="10029300" cy="43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CZ" dirty="0"/>
              <a:t>Konec prezentace</a:t>
            </a:r>
            <a:endParaRPr sz="3600" dirty="0"/>
          </a:p>
        </p:txBody>
      </p:sp>
    </p:spTree>
    <p:extLst>
      <p:ext uri="{BB962C8B-B14F-4D97-AF65-F5344CB8AC3E}">
        <p14:creationId xmlns:p14="http://schemas.microsoft.com/office/powerpoint/2010/main" val="108622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Text</a:t>
            </a:r>
            <a:endParaRPr/>
          </a:p>
        </p:txBody>
      </p:sp>
      <p:sp>
        <p:nvSpPr>
          <p:cNvPr id="93" name="Google Shape;93;p20"/>
          <p:cNvSpPr txBox="1"/>
          <p:nvPr/>
        </p:nvSpPr>
        <p:spPr>
          <a:xfrm>
            <a:off x="1012000" y="1531325"/>
            <a:ext cx="9572700" cy="4628400"/>
          </a:xfrm>
          <a:prstGeom prst="rect">
            <a:avLst/>
          </a:prstGeom>
          <a:noFill/>
          <a:ln>
            <a:noFill/>
          </a:ln>
        </p:spPr>
        <p:txBody>
          <a:bodyPr spcFirstLastPara="1" wrap="square" lIns="68575" tIns="68575" rIns="68575" bIns="68575" anchor="t" anchorCtr="0">
            <a:noAutofit/>
          </a:bodyPr>
          <a:lstStyle/>
          <a:p>
            <a:pPr marL="177800" lvl="0" indent="-38100" algn="l" rtl="0">
              <a:lnSpc>
                <a:spcPct val="150000"/>
              </a:lnSpc>
              <a:spcBef>
                <a:spcPts val="800"/>
              </a:spcBef>
              <a:spcAft>
                <a:spcPts val="0"/>
              </a:spcAft>
              <a:buNone/>
            </a:pPr>
            <a:r>
              <a:rPr lang="en-US" sz="3000">
                <a:solidFill>
                  <a:srgbClr val="EB008B"/>
                </a:solidFill>
                <a:latin typeface="Roboto Mono"/>
                <a:ea typeface="Roboto Mono"/>
                <a:cs typeface="Roboto Mono"/>
                <a:sym typeface="Roboto Mono"/>
              </a:rPr>
              <a:t>&lt;p&gt;</a:t>
            </a:r>
            <a:r>
              <a:rPr lang="en-US" sz="3000">
                <a:highlight>
                  <a:srgbClr val="FFFFFF"/>
                </a:highlight>
              </a:rPr>
              <a:t>Odstavec textu..</a:t>
            </a:r>
            <a:r>
              <a:rPr lang="en-US" sz="3000">
                <a:solidFill>
                  <a:schemeClr val="dk1"/>
                </a:solidFill>
                <a:highlight>
                  <a:schemeClr val="lt1"/>
                </a:highlight>
              </a:rPr>
              <a:t>. </a:t>
            </a:r>
            <a:r>
              <a:rPr lang="en-US" sz="3000">
                <a:solidFill>
                  <a:srgbClr val="EB008B"/>
                </a:solidFill>
                <a:latin typeface="Roboto Mono"/>
                <a:ea typeface="Roboto Mono"/>
                <a:cs typeface="Roboto Mono"/>
                <a:sym typeface="Roboto Mono"/>
              </a:rPr>
              <a:t>&lt;/p&gt;</a:t>
            </a:r>
            <a:endParaRPr sz="3000">
              <a:solidFill>
                <a:srgbClr val="EB008B"/>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endParaRPr sz="3000">
              <a:solidFill>
                <a:srgbClr val="EB008B"/>
              </a:solidFill>
              <a:latin typeface="Roboto Mono"/>
              <a:ea typeface="Roboto Mono"/>
              <a:cs typeface="Roboto Mono"/>
              <a:sym typeface="Roboto Mono"/>
            </a:endParaRPr>
          </a:p>
          <a:p>
            <a:pPr marL="177800" lvl="0" indent="-38100" algn="l" rtl="0">
              <a:lnSpc>
                <a:spcPct val="150000"/>
              </a:lnSpc>
              <a:spcBef>
                <a:spcPts val="800"/>
              </a:spcBef>
              <a:spcAft>
                <a:spcPts val="0"/>
              </a:spcAft>
              <a:buNone/>
            </a:pPr>
            <a:r>
              <a:rPr lang="en-US" sz="3000">
                <a:solidFill>
                  <a:schemeClr val="accent1"/>
                </a:solidFill>
                <a:latin typeface="Roboto Mono"/>
                <a:ea typeface="Roboto Mono"/>
                <a:cs typeface="Roboto Mono"/>
                <a:sym typeface="Roboto Mono"/>
              </a:rPr>
              <a:t>&lt;strong&gt;</a:t>
            </a:r>
            <a:r>
              <a:rPr lang="en-US" sz="3000">
                <a:solidFill>
                  <a:schemeClr val="dk1"/>
                </a:solidFill>
                <a:highlight>
                  <a:schemeClr val="lt1"/>
                </a:highlight>
              </a:rPr>
              <a:t>zdůraznění / tučně</a:t>
            </a:r>
            <a:r>
              <a:rPr lang="en-US" sz="3000">
                <a:solidFill>
                  <a:schemeClr val="accent1"/>
                </a:solidFill>
                <a:latin typeface="Roboto Mono"/>
                <a:ea typeface="Roboto Mono"/>
                <a:cs typeface="Roboto Mono"/>
                <a:sym typeface="Roboto Mono"/>
              </a:rPr>
              <a:t>&lt;/strong&gt;</a:t>
            </a:r>
            <a:endParaRPr sz="3000">
              <a:solidFill>
                <a:schemeClr val="accent1"/>
              </a:solidFill>
              <a:latin typeface="Roboto Mono"/>
              <a:ea typeface="Roboto Mono"/>
              <a:cs typeface="Roboto Mono"/>
              <a:sym typeface="Roboto Mono"/>
            </a:endParaRPr>
          </a:p>
          <a:p>
            <a:pPr marL="177800" lvl="0" indent="-38100" algn="l" rtl="0">
              <a:lnSpc>
                <a:spcPct val="150000"/>
              </a:lnSpc>
              <a:spcBef>
                <a:spcPts val="800"/>
              </a:spcBef>
              <a:spcAft>
                <a:spcPts val="0"/>
              </a:spcAft>
              <a:buClr>
                <a:schemeClr val="dk1"/>
              </a:buClr>
              <a:buSzPts val="1100"/>
              <a:buFont typeface="Arial"/>
              <a:buNone/>
            </a:pPr>
            <a:r>
              <a:rPr lang="en-US" sz="3000">
                <a:solidFill>
                  <a:schemeClr val="accent1"/>
                </a:solidFill>
                <a:latin typeface="Roboto Mono"/>
                <a:ea typeface="Roboto Mono"/>
                <a:cs typeface="Roboto Mono"/>
                <a:sym typeface="Roboto Mono"/>
              </a:rPr>
              <a:t>&lt;em&gt;</a:t>
            </a:r>
            <a:r>
              <a:rPr lang="en-US" sz="3000">
                <a:solidFill>
                  <a:schemeClr val="dk1"/>
                </a:solidFill>
                <a:highlight>
                  <a:schemeClr val="lt1"/>
                </a:highlight>
              </a:rPr>
              <a:t>zdůraznění / kurzívou</a:t>
            </a:r>
            <a:r>
              <a:rPr lang="en-US" sz="3000">
                <a:solidFill>
                  <a:schemeClr val="accent1"/>
                </a:solidFill>
                <a:latin typeface="Roboto Mono"/>
                <a:ea typeface="Roboto Mono"/>
                <a:cs typeface="Roboto Mono"/>
                <a:sym typeface="Roboto Mono"/>
              </a:rPr>
              <a:t>&lt;/em&gt;</a:t>
            </a:r>
            <a:endParaRPr sz="3000">
              <a:solidFill>
                <a:schemeClr val="accent1"/>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endParaRPr sz="3000">
              <a:solidFill>
                <a:srgbClr val="EB008B"/>
              </a:solidFill>
              <a:latin typeface="Roboto Mono"/>
              <a:ea typeface="Roboto Mono"/>
              <a:cs typeface="Roboto Mono"/>
              <a:sym typeface="Roboto Mono"/>
            </a:endParaRPr>
          </a:p>
          <a:p>
            <a:pPr marL="177800" lvl="0" indent="-38100" algn="l" rtl="0">
              <a:lnSpc>
                <a:spcPct val="100000"/>
              </a:lnSpc>
              <a:spcBef>
                <a:spcPts val="800"/>
              </a:spcBef>
              <a:spcAft>
                <a:spcPts val="0"/>
              </a:spcAft>
              <a:buClr>
                <a:schemeClr val="dk1"/>
              </a:buClr>
              <a:buSzPts val="1100"/>
              <a:buFont typeface="Arial"/>
              <a:buNone/>
            </a:pPr>
            <a:r>
              <a:rPr lang="en-US" sz="3000">
                <a:solidFill>
                  <a:schemeClr val="dk1"/>
                </a:solidFill>
                <a:latin typeface="Roboto Mono"/>
                <a:ea typeface="Roboto Mono"/>
                <a:cs typeface="Roboto Mono"/>
                <a:sym typeface="Roboto Mono"/>
              </a:rPr>
              <a:t>nepárová značka pro</a:t>
            </a:r>
            <a:r>
              <a:rPr lang="en-US" sz="3000">
                <a:solidFill>
                  <a:schemeClr val="accent1"/>
                </a:solidFill>
                <a:latin typeface="Roboto Mono"/>
                <a:ea typeface="Roboto Mono"/>
                <a:cs typeface="Roboto Mono"/>
                <a:sym typeface="Roboto Mono"/>
              </a:rPr>
              <a:t>&lt;br&gt;</a:t>
            </a:r>
            <a:br>
              <a:rPr lang="en-US" sz="3000">
                <a:solidFill>
                  <a:schemeClr val="accent1"/>
                </a:solidFill>
                <a:latin typeface="Roboto Mono"/>
                <a:ea typeface="Roboto Mono"/>
                <a:cs typeface="Roboto Mono"/>
                <a:sym typeface="Roboto Mono"/>
              </a:rPr>
            </a:br>
            <a:r>
              <a:rPr lang="en-US" sz="3000">
                <a:solidFill>
                  <a:schemeClr val="dk1"/>
                </a:solidFill>
                <a:highlight>
                  <a:schemeClr val="lt1"/>
                </a:highlight>
              </a:rPr>
              <a:t>zalomení řádku uprostřed textu</a:t>
            </a:r>
            <a:endParaRPr sz="3000">
              <a:solidFill>
                <a:srgbClr val="EB008B"/>
              </a:solidFill>
              <a:latin typeface="Roboto Mono"/>
              <a:ea typeface="Roboto Mono"/>
              <a:cs typeface="Roboto Mono"/>
              <a:sym typeface="Roboto Mono"/>
            </a:endParaRPr>
          </a:p>
        </p:txBody>
      </p:sp>
      <p:cxnSp>
        <p:nvCxnSpPr>
          <p:cNvPr id="94" name="Google Shape;94;p20"/>
          <p:cNvCxnSpPr/>
          <p:nvPr/>
        </p:nvCxnSpPr>
        <p:spPr>
          <a:xfrm>
            <a:off x="627000" y="1789438"/>
            <a:ext cx="0" cy="2659800"/>
          </a:xfrm>
          <a:prstGeom prst="straightConnector1">
            <a:avLst/>
          </a:prstGeom>
          <a:noFill/>
          <a:ln w="19050" cap="flat" cmpd="sng">
            <a:solidFill>
              <a:srgbClr val="CCCCCC"/>
            </a:solidFill>
            <a:prstDash val="solid"/>
            <a:round/>
            <a:headEnd type="none" w="med" len="med"/>
            <a:tailEnd type="none" w="med" len="med"/>
          </a:ln>
        </p:spPr>
      </p:cxnSp>
      <p:sp>
        <p:nvSpPr>
          <p:cNvPr id="95" name="Google Shape;95;p20"/>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Odrážkový seznam</a:t>
            </a:r>
            <a:endParaRPr/>
          </a:p>
        </p:txBody>
      </p:sp>
      <p:sp>
        <p:nvSpPr>
          <p:cNvPr id="101" name="Google Shape;101;p21"/>
          <p:cNvSpPr txBox="1"/>
          <p:nvPr/>
        </p:nvSpPr>
        <p:spPr>
          <a:xfrm>
            <a:off x="1012000" y="1531325"/>
            <a:ext cx="9572700" cy="4628400"/>
          </a:xfrm>
          <a:prstGeom prst="rect">
            <a:avLst/>
          </a:prstGeom>
          <a:noFill/>
          <a:ln>
            <a:noFill/>
          </a:ln>
        </p:spPr>
        <p:txBody>
          <a:bodyPr spcFirstLastPara="1" wrap="square" lIns="68575" tIns="68575" rIns="68575" bIns="68575" anchor="t" anchorCtr="0">
            <a:noAutofit/>
          </a:bodyPr>
          <a:lstStyle/>
          <a:p>
            <a:pPr marL="177800" lvl="0" indent="-38100" algn="l" rtl="0">
              <a:lnSpc>
                <a:spcPct val="100000"/>
              </a:lnSpc>
              <a:spcBef>
                <a:spcPts val="800"/>
              </a:spcBef>
              <a:spcAft>
                <a:spcPts val="0"/>
              </a:spcAft>
              <a:buNone/>
            </a:pPr>
            <a:r>
              <a:rPr lang="en-US" sz="3000">
                <a:solidFill>
                  <a:srgbClr val="EB008B"/>
                </a:solidFill>
                <a:latin typeface="Roboto Mono"/>
                <a:ea typeface="Roboto Mono"/>
                <a:cs typeface="Roboto Mono"/>
                <a:sym typeface="Roboto Mono"/>
              </a:rPr>
              <a:t>&lt;ul&gt;</a:t>
            </a:r>
            <a:endParaRPr sz="3000">
              <a:highlight>
                <a:srgbClr val="FFFFFF"/>
              </a:highlight>
            </a:endParaRPr>
          </a:p>
          <a:p>
            <a:pPr marL="635000" lvl="0" indent="-38100" algn="l" rtl="0">
              <a:lnSpc>
                <a:spcPct val="100000"/>
              </a:lnSpc>
              <a:spcBef>
                <a:spcPts val="800"/>
              </a:spcBef>
              <a:spcAft>
                <a:spcPts val="0"/>
              </a:spcAft>
              <a:buNone/>
            </a:pPr>
            <a:r>
              <a:rPr lang="en-US" sz="3000">
                <a:solidFill>
                  <a:schemeClr val="accent1"/>
                </a:solidFill>
                <a:latin typeface="Roboto Mono"/>
                <a:ea typeface="Roboto Mono"/>
                <a:cs typeface="Roboto Mono"/>
                <a:sym typeface="Roboto Mono"/>
              </a:rPr>
              <a:t>&lt;li&gt;</a:t>
            </a:r>
            <a:r>
              <a:rPr lang="en-US" sz="3000">
                <a:solidFill>
                  <a:schemeClr val="dk1"/>
                </a:solidFill>
                <a:highlight>
                  <a:schemeClr val="lt1"/>
                </a:highlight>
              </a:rPr>
              <a:t>První položka seznamu</a:t>
            </a:r>
            <a:r>
              <a:rPr lang="en-US" sz="3000">
                <a:solidFill>
                  <a:schemeClr val="accent1"/>
                </a:solidFill>
                <a:latin typeface="Roboto Mono"/>
                <a:ea typeface="Roboto Mono"/>
                <a:cs typeface="Roboto Mono"/>
                <a:sym typeface="Roboto Mono"/>
              </a:rPr>
              <a:t>&lt;/li&gt;</a:t>
            </a:r>
            <a:endParaRPr sz="3000">
              <a:solidFill>
                <a:schemeClr val="accent1"/>
              </a:solidFill>
              <a:latin typeface="Roboto Mono"/>
              <a:ea typeface="Roboto Mono"/>
              <a:cs typeface="Roboto Mono"/>
              <a:sym typeface="Roboto Mono"/>
            </a:endParaRPr>
          </a:p>
          <a:p>
            <a:pPr marL="635000" lvl="0" indent="-38100" algn="l" rtl="0">
              <a:lnSpc>
                <a:spcPct val="100000"/>
              </a:lnSpc>
              <a:spcBef>
                <a:spcPts val="800"/>
              </a:spcBef>
              <a:spcAft>
                <a:spcPts val="0"/>
              </a:spcAft>
              <a:buClr>
                <a:schemeClr val="dk1"/>
              </a:buClr>
              <a:buSzPts val="1100"/>
              <a:buFont typeface="Arial"/>
              <a:buNone/>
            </a:pPr>
            <a:r>
              <a:rPr lang="en-US" sz="3000">
                <a:solidFill>
                  <a:schemeClr val="accent1"/>
                </a:solidFill>
                <a:latin typeface="Roboto Mono"/>
                <a:ea typeface="Roboto Mono"/>
                <a:cs typeface="Roboto Mono"/>
                <a:sym typeface="Roboto Mono"/>
              </a:rPr>
              <a:t>&lt;li&gt;</a:t>
            </a:r>
            <a:r>
              <a:rPr lang="en-US" sz="3000">
                <a:solidFill>
                  <a:schemeClr val="dk1"/>
                </a:solidFill>
                <a:highlight>
                  <a:schemeClr val="lt1"/>
                </a:highlight>
              </a:rPr>
              <a:t>Druhá oložka seznamu</a:t>
            </a:r>
            <a:r>
              <a:rPr lang="en-US" sz="3000">
                <a:solidFill>
                  <a:schemeClr val="accent1"/>
                </a:solidFill>
                <a:latin typeface="Roboto Mono"/>
                <a:ea typeface="Roboto Mono"/>
                <a:cs typeface="Roboto Mono"/>
                <a:sym typeface="Roboto Mono"/>
              </a:rPr>
              <a:t>&lt;/li&gt;</a:t>
            </a:r>
            <a:endParaRPr sz="3000">
              <a:solidFill>
                <a:schemeClr val="accent1"/>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r>
              <a:rPr lang="en-US" sz="3000">
                <a:solidFill>
                  <a:srgbClr val="EB008B"/>
                </a:solidFill>
                <a:latin typeface="Roboto Mono"/>
                <a:ea typeface="Roboto Mono"/>
                <a:cs typeface="Roboto Mono"/>
                <a:sym typeface="Roboto Mono"/>
              </a:rPr>
              <a:t>&lt;/ul&gt;</a:t>
            </a:r>
            <a:endParaRPr sz="3000">
              <a:solidFill>
                <a:srgbClr val="EB008B"/>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endParaRPr sz="3000">
              <a:solidFill>
                <a:srgbClr val="EB008B"/>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r>
              <a:rPr lang="en-US" sz="3000">
                <a:solidFill>
                  <a:schemeClr val="accent1"/>
                </a:solidFill>
                <a:latin typeface="Roboto Mono"/>
                <a:ea typeface="Roboto Mono"/>
                <a:cs typeface="Roboto Mono"/>
                <a:sym typeface="Roboto Mono"/>
              </a:rPr>
              <a:t>&lt;ul&gt; </a:t>
            </a:r>
            <a:r>
              <a:rPr lang="en-US" sz="3000">
                <a:solidFill>
                  <a:schemeClr val="dk1"/>
                </a:solidFill>
                <a:highlight>
                  <a:schemeClr val="lt1"/>
                </a:highlight>
              </a:rPr>
              <a:t>”neseřazený” odrážkový seznam</a:t>
            </a:r>
            <a:endParaRPr sz="3000">
              <a:solidFill>
                <a:schemeClr val="accent1"/>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r>
              <a:rPr lang="en-US" sz="3000">
                <a:solidFill>
                  <a:schemeClr val="accent1"/>
                </a:solidFill>
                <a:latin typeface="Roboto Mono"/>
                <a:ea typeface="Roboto Mono"/>
                <a:cs typeface="Roboto Mono"/>
                <a:sym typeface="Roboto Mono"/>
              </a:rPr>
              <a:t>&lt;ol&gt; </a:t>
            </a:r>
            <a:r>
              <a:rPr lang="en-US" sz="3000">
                <a:solidFill>
                  <a:schemeClr val="dk1"/>
                </a:solidFill>
                <a:highlight>
                  <a:schemeClr val="lt1"/>
                </a:highlight>
              </a:rPr>
              <a:t>”seřazený” očíslovaný seznam</a:t>
            </a:r>
            <a:endParaRPr sz="3000">
              <a:solidFill>
                <a:srgbClr val="EB008B"/>
              </a:solidFill>
              <a:latin typeface="Roboto Mono"/>
              <a:ea typeface="Roboto Mono"/>
              <a:cs typeface="Roboto Mono"/>
              <a:sym typeface="Roboto Mono"/>
            </a:endParaRPr>
          </a:p>
        </p:txBody>
      </p:sp>
      <p:cxnSp>
        <p:nvCxnSpPr>
          <p:cNvPr id="102" name="Google Shape;102;p21"/>
          <p:cNvCxnSpPr/>
          <p:nvPr/>
        </p:nvCxnSpPr>
        <p:spPr>
          <a:xfrm>
            <a:off x="627000" y="1789438"/>
            <a:ext cx="0" cy="2109300"/>
          </a:xfrm>
          <a:prstGeom prst="straightConnector1">
            <a:avLst/>
          </a:prstGeom>
          <a:noFill/>
          <a:ln w="19050" cap="flat" cmpd="sng">
            <a:solidFill>
              <a:srgbClr val="CCCCCC"/>
            </a:solidFill>
            <a:prstDash val="solid"/>
            <a:round/>
            <a:headEnd type="none" w="med" len="med"/>
            <a:tailEnd type="none" w="med" len="med"/>
          </a:ln>
        </p:spPr>
      </p:cxnSp>
      <p:sp>
        <p:nvSpPr>
          <p:cNvPr id="103" name="Google Shape;103;p21"/>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964660" y="528469"/>
            <a:ext cx="8325300" cy="8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Tabulka</a:t>
            </a:r>
            <a:endParaRPr/>
          </a:p>
        </p:txBody>
      </p:sp>
      <p:sp>
        <p:nvSpPr>
          <p:cNvPr id="109" name="Google Shape;109;p22"/>
          <p:cNvSpPr txBox="1"/>
          <p:nvPr/>
        </p:nvSpPr>
        <p:spPr>
          <a:xfrm>
            <a:off x="1012000" y="1531325"/>
            <a:ext cx="5290800" cy="4628400"/>
          </a:xfrm>
          <a:prstGeom prst="rect">
            <a:avLst/>
          </a:prstGeom>
          <a:noFill/>
          <a:ln>
            <a:noFill/>
          </a:ln>
        </p:spPr>
        <p:txBody>
          <a:bodyPr spcFirstLastPara="1" wrap="square" lIns="68575" tIns="68575" rIns="68575" bIns="68575" anchor="t" anchorCtr="0">
            <a:noAutofit/>
          </a:bodyPr>
          <a:lstStyle/>
          <a:p>
            <a:pPr marL="177800" lvl="0" indent="-38100" algn="l" rtl="0">
              <a:lnSpc>
                <a:spcPct val="100000"/>
              </a:lnSpc>
              <a:spcBef>
                <a:spcPts val="800"/>
              </a:spcBef>
              <a:spcAft>
                <a:spcPts val="0"/>
              </a:spcAft>
              <a:buNone/>
            </a:pPr>
            <a:r>
              <a:rPr lang="en-US" sz="3000">
                <a:solidFill>
                  <a:srgbClr val="EB008B"/>
                </a:solidFill>
                <a:latin typeface="Roboto Mono"/>
                <a:ea typeface="Roboto Mono"/>
                <a:cs typeface="Roboto Mono"/>
                <a:sym typeface="Roboto Mono"/>
              </a:rPr>
              <a:t>&lt;table&gt;</a:t>
            </a:r>
            <a:endParaRPr sz="3000">
              <a:highlight>
                <a:srgbClr val="FFFFFF"/>
              </a:highlight>
            </a:endParaRPr>
          </a:p>
          <a:p>
            <a:pPr marL="635000" lvl="0" indent="-38100" algn="l" rtl="0">
              <a:lnSpc>
                <a:spcPct val="100000"/>
              </a:lnSpc>
              <a:spcBef>
                <a:spcPts val="800"/>
              </a:spcBef>
              <a:spcAft>
                <a:spcPts val="0"/>
              </a:spcAft>
              <a:buNone/>
            </a:pPr>
            <a:r>
              <a:rPr lang="en-US" sz="3000">
                <a:solidFill>
                  <a:schemeClr val="accent1"/>
                </a:solidFill>
                <a:latin typeface="Roboto Mono"/>
                <a:ea typeface="Roboto Mono"/>
                <a:cs typeface="Roboto Mono"/>
                <a:sym typeface="Roboto Mono"/>
              </a:rPr>
              <a:t>&lt;tr&gt;</a:t>
            </a:r>
            <a:endParaRPr sz="3000">
              <a:solidFill>
                <a:schemeClr val="accent1"/>
              </a:solidFill>
              <a:latin typeface="Roboto Mono"/>
              <a:ea typeface="Roboto Mono"/>
              <a:cs typeface="Roboto Mono"/>
              <a:sym typeface="Roboto Mono"/>
            </a:endParaRPr>
          </a:p>
          <a:p>
            <a:pPr marL="1092200" lvl="0" indent="-38100" algn="l" rtl="0">
              <a:lnSpc>
                <a:spcPct val="100000"/>
              </a:lnSpc>
              <a:spcBef>
                <a:spcPts val="800"/>
              </a:spcBef>
              <a:spcAft>
                <a:spcPts val="0"/>
              </a:spcAft>
              <a:buNone/>
            </a:pPr>
            <a:r>
              <a:rPr lang="en-US" sz="3000">
                <a:solidFill>
                  <a:schemeClr val="accent1"/>
                </a:solidFill>
                <a:latin typeface="Roboto Mono"/>
                <a:ea typeface="Roboto Mono"/>
                <a:cs typeface="Roboto Mono"/>
                <a:sym typeface="Roboto Mono"/>
              </a:rPr>
              <a:t>&lt;td&gt;</a:t>
            </a:r>
            <a:r>
              <a:rPr lang="en-US" sz="3000">
                <a:solidFill>
                  <a:schemeClr val="dk1"/>
                </a:solidFill>
                <a:highlight>
                  <a:schemeClr val="lt1"/>
                </a:highlight>
              </a:rPr>
              <a:t>Jméno</a:t>
            </a:r>
            <a:r>
              <a:rPr lang="en-US" sz="3000">
                <a:solidFill>
                  <a:schemeClr val="accent1"/>
                </a:solidFill>
                <a:latin typeface="Roboto Mono"/>
                <a:ea typeface="Roboto Mono"/>
                <a:cs typeface="Roboto Mono"/>
                <a:sym typeface="Roboto Mono"/>
              </a:rPr>
              <a:t>&lt;/td&gt;</a:t>
            </a:r>
            <a:endParaRPr sz="3000">
              <a:solidFill>
                <a:schemeClr val="accent1"/>
              </a:solidFill>
              <a:latin typeface="Roboto Mono"/>
              <a:ea typeface="Roboto Mono"/>
              <a:cs typeface="Roboto Mono"/>
              <a:sym typeface="Roboto Mono"/>
            </a:endParaRPr>
          </a:p>
          <a:p>
            <a:pPr marL="1092200" lvl="0" indent="-38100" algn="l" rtl="0">
              <a:spcBef>
                <a:spcPts val="800"/>
              </a:spcBef>
              <a:spcAft>
                <a:spcPts val="0"/>
              </a:spcAft>
              <a:buNone/>
            </a:pPr>
            <a:r>
              <a:rPr lang="en-US" sz="3000">
                <a:solidFill>
                  <a:schemeClr val="accent1"/>
                </a:solidFill>
                <a:latin typeface="Roboto Mono"/>
                <a:ea typeface="Roboto Mono"/>
                <a:cs typeface="Roboto Mono"/>
                <a:sym typeface="Roboto Mono"/>
              </a:rPr>
              <a:t>&lt;td&gt;</a:t>
            </a:r>
            <a:r>
              <a:rPr lang="en-US" sz="3000">
                <a:solidFill>
                  <a:schemeClr val="dk1"/>
                </a:solidFill>
                <a:highlight>
                  <a:schemeClr val="lt1"/>
                </a:highlight>
              </a:rPr>
              <a:t>Příjmení</a:t>
            </a:r>
            <a:r>
              <a:rPr lang="en-US" sz="3000">
                <a:solidFill>
                  <a:schemeClr val="accent1"/>
                </a:solidFill>
                <a:latin typeface="Roboto Mono"/>
                <a:ea typeface="Roboto Mono"/>
                <a:cs typeface="Roboto Mono"/>
                <a:sym typeface="Roboto Mono"/>
              </a:rPr>
              <a:t>&lt;/td&gt;</a:t>
            </a:r>
            <a:endParaRPr sz="3000">
              <a:solidFill>
                <a:schemeClr val="accent1"/>
              </a:solidFill>
              <a:latin typeface="Roboto Mono"/>
              <a:ea typeface="Roboto Mono"/>
              <a:cs typeface="Roboto Mono"/>
              <a:sym typeface="Roboto Mono"/>
            </a:endParaRPr>
          </a:p>
          <a:p>
            <a:pPr marL="635000" lvl="0" indent="-38100" algn="l" rtl="0">
              <a:spcBef>
                <a:spcPts val="800"/>
              </a:spcBef>
              <a:spcAft>
                <a:spcPts val="0"/>
              </a:spcAft>
              <a:buNone/>
            </a:pPr>
            <a:r>
              <a:rPr lang="en-US" sz="3000">
                <a:solidFill>
                  <a:schemeClr val="accent1"/>
                </a:solidFill>
                <a:latin typeface="Roboto Mono"/>
                <a:ea typeface="Roboto Mono"/>
                <a:cs typeface="Roboto Mono"/>
                <a:sym typeface="Roboto Mono"/>
              </a:rPr>
              <a:t>&lt;/tr&gt;</a:t>
            </a:r>
            <a:endParaRPr sz="3000">
              <a:solidFill>
                <a:schemeClr val="accent1"/>
              </a:solidFill>
              <a:latin typeface="Roboto Mono"/>
              <a:ea typeface="Roboto Mono"/>
              <a:cs typeface="Roboto Mono"/>
              <a:sym typeface="Roboto Mono"/>
            </a:endParaRPr>
          </a:p>
          <a:p>
            <a:pPr marL="635000" lvl="0" indent="-38100" algn="l" rtl="0">
              <a:spcBef>
                <a:spcPts val="800"/>
              </a:spcBef>
              <a:spcAft>
                <a:spcPts val="0"/>
              </a:spcAft>
              <a:buNone/>
            </a:pPr>
            <a:r>
              <a:rPr lang="en-US" sz="3000">
                <a:solidFill>
                  <a:schemeClr val="dk1"/>
                </a:solidFill>
                <a:latin typeface="Roboto Mono"/>
                <a:ea typeface="Roboto Mono"/>
                <a:cs typeface="Roboto Mono"/>
                <a:sym typeface="Roboto Mono"/>
              </a:rPr>
              <a:t>...</a:t>
            </a:r>
            <a:endParaRPr sz="3000">
              <a:solidFill>
                <a:schemeClr val="dk1"/>
              </a:solidFill>
              <a:latin typeface="Roboto Mono"/>
              <a:ea typeface="Roboto Mono"/>
              <a:cs typeface="Roboto Mono"/>
              <a:sym typeface="Roboto Mono"/>
            </a:endParaRPr>
          </a:p>
          <a:p>
            <a:pPr marL="177800" lvl="0" indent="-38100" algn="l" rtl="0">
              <a:lnSpc>
                <a:spcPct val="100000"/>
              </a:lnSpc>
              <a:spcBef>
                <a:spcPts val="800"/>
              </a:spcBef>
              <a:spcAft>
                <a:spcPts val="0"/>
              </a:spcAft>
              <a:buNone/>
            </a:pPr>
            <a:r>
              <a:rPr lang="en-US" sz="3000">
                <a:solidFill>
                  <a:srgbClr val="EB008B"/>
                </a:solidFill>
                <a:latin typeface="Roboto Mono"/>
                <a:ea typeface="Roboto Mono"/>
                <a:cs typeface="Roboto Mono"/>
                <a:sym typeface="Roboto Mono"/>
              </a:rPr>
              <a:t>&lt;/table&gt;</a:t>
            </a:r>
            <a:endParaRPr sz="3000">
              <a:solidFill>
                <a:srgbClr val="EB008B"/>
              </a:solidFill>
              <a:latin typeface="Roboto Mono"/>
              <a:ea typeface="Roboto Mono"/>
              <a:cs typeface="Roboto Mono"/>
              <a:sym typeface="Roboto Mono"/>
            </a:endParaRPr>
          </a:p>
        </p:txBody>
      </p:sp>
      <p:cxnSp>
        <p:nvCxnSpPr>
          <p:cNvPr id="110" name="Google Shape;110;p22"/>
          <p:cNvCxnSpPr/>
          <p:nvPr/>
        </p:nvCxnSpPr>
        <p:spPr>
          <a:xfrm>
            <a:off x="627000" y="1789438"/>
            <a:ext cx="0" cy="3691200"/>
          </a:xfrm>
          <a:prstGeom prst="straightConnector1">
            <a:avLst/>
          </a:prstGeom>
          <a:noFill/>
          <a:ln w="19050" cap="flat" cmpd="sng">
            <a:solidFill>
              <a:srgbClr val="CCCCCC"/>
            </a:solidFill>
            <a:prstDash val="solid"/>
            <a:round/>
            <a:headEnd type="none" w="med" len="med"/>
            <a:tailEnd type="none" w="med" len="med"/>
          </a:ln>
        </p:spPr>
      </p:cxnSp>
      <p:sp>
        <p:nvSpPr>
          <p:cNvPr id="111" name="Google Shape;111;p22"/>
          <p:cNvSpPr txBox="1"/>
          <p:nvPr/>
        </p:nvSpPr>
        <p:spPr>
          <a:xfrm rot="-5400000">
            <a:off x="34350" y="1808663"/>
            <a:ext cx="9045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CCCCCC"/>
                </a:solidFill>
              </a:rPr>
              <a:t>HTML</a:t>
            </a:r>
            <a:endParaRPr sz="1800">
              <a:solidFill>
                <a:srgbClr val="CCCCCC"/>
              </a:solidFill>
            </a:endParaRPr>
          </a:p>
        </p:txBody>
      </p:sp>
      <p:cxnSp>
        <p:nvCxnSpPr>
          <p:cNvPr id="112" name="Google Shape;112;p22"/>
          <p:cNvCxnSpPr/>
          <p:nvPr/>
        </p:nvCxnSpPr>
        <p:spPr>
          <a:xfrm rot="10800000">
            <a:off x="6476325" y="1843300"/>
            <a:ext cx="1284300" cy="0"/>
          </a:xfrm>
          <a:prstGeom prst="straightConnector1">
            <a:avLst/>
          </a:prstGeom>
          <a:noFill/>
          <a:ln w="9525" cap="flat" cmpd="sng">
            <a:solidFill>
              <a:srgbClr val="B7B7B7"/>
            </a:solidFill>
            <a:prstDash val="solid"/>
            <a:round/>
            <a:headEnd type="none" w="med" len="med"/>
            <a:tailEnd type="triangle" w="med" len="med"/>
          </a:ln>
        </p:spPr>
      </p:cxnSp>
      <p:sp>
        <p:nvSpPr>
          <p:cNvPr id="113" name="Google Shape;113;p22"/>
          <p:cNvSpPr txBox="1"/>
          <p:nvPr/>
        </p:nvSpPr>
        <p:spPr>
          <a:xfrm>
            <a:off x="8150975" y="1531325"/>
            <a:ext cx="17793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B7B7B7"/>
                </a:solidFill>
              </a:rPr>
              <a:t>tabulka</a:t>
            </a:r>
            <a:endParaRPr sz="2400">
              <a:solidFill>
                <a:srgbClr val="B7B7B7"/>
              </a:solidFill>
            </a:endParaRPr>
          </a:p>
        </p:txBody>
      </p:sp>
      <p:cxnSp>
        <p:nvCxnSpPr>
          <p:cNvPr id="114" name="Google Shape;114;p22"/>
          <p:cNvCxnSpPr/>
          <p:nvPr/>
        </p:nvCxnSpPr>
        <p:spPr>
          <a:xfrm rot="10800000">
            <a:off x="6458925" y="2478350"/>
            <a:ext cx="1301700" cy="0"/>
          </a:xfrm>
          <a:prstGeom prst="straightConnector1">
            <a:avLst/>
          </a:prstGeom>
          <a:noFill/>
          <a:ln w="9525" cap="flat" cmpd="sng">
            <a:solidFill>
              <a:srgbClr val="B7B7B7"/>
            </a:solidFill>
            <a:prstDash val="solid"/>
            <a:round/>
            <a:headEnd type="none" w="med" len="med"/>
            <a:tailEnd type="triangle" w="med" len="med"/>
          </a:ln>
        </p:spPr>
      </p:cxnSp>
      <p:sp>
        <p:nvSpPr>
          <p:cNvPr id="115" name="Google Shape;115;p22"/>
          <p:cNvSpPr txBox="1"/>
          <p:nvPr/>
        </p:nvSpPr>
        <p:spPr>
          <a:xfrm>
            <a:off x="8150975" y="2166375"/>
            <a:ext cx="31110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B7B7B7"/>
                </a:solidFill>
              </a:rPr>
              <a:t>řádek tabulky</a:t>
            </a:r>
            <a:endParaRPr sz="2400">
              <a:solidFill>
                <a:srgbClr val="B7B7B7"/>
              </a:solidFill>
            </a:endParaRPr>
          </a:p>
        </p:txBody>
      </p:sp>
      <p:cxnSp>
        <p:nvCxnSpPr>
          <p:cNvPr id="116" name="Google Shape;116;p22"/>
          <p:cNvCxnSpPr/>
          <p:nvPr/>
        </p:nvCxnSpPr>
        <p:spPr>
          <a:xfrm rot="10800000">
            <a:off x="6458925" y="3113400"/>
            <a:ext cx="1301700" cy="0"/>
          </a:xfrm>
          <a:prstGeom prst="straightConnector1">
            <a:avLst/>
          </a:prstGeom>
          <a:noFill/>
          <a:ln w="9525" cap="flat" cmpd="sng">
            <a:solidFill>
              <a:srgbClr val="B7B7B7"/>
            </a:solidFill>
            <a:prstDash val="solid"/>
            <a:round/>
            <a:headEnd type="none" w="med" len="med"/>
            <a:tailEnd type="triangle" w="med" len="med"/>
          </a:ln>
        </p:spPr>
      </p:cxnSp>
      <p:sp>
        <p:nvSpPr>
          <p:cNvPr id="117" name="Google Shape;117;p22"/>
          <p:cNvSpPr txBox="1"/>
          <p:nvPr/>
        </p:nvSpPr>
        <p:spPr>
          <a:xfrm>
            <a:off x="8150975" y="2801425"/>
            <a:ext cx="31110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B7B7B7"/>
                </a:solidFill>
              </a:rPr>
              <a:t>sloupec uvnitř řádku</a:t>
            </a:r>
            <a:endParaRPr sz="2400">
              <a:solidFill>
                <a:srgbClr val="B7B7B7"/>
              </a:solidFill>
            </a:endParaRPr>
          </a:p>
        </p:txBody>
      </p:sp>
    </p:spTree>
  </p:cSld>
  <p:clrMapOvr>
    <a:masterClrMapping/>
  </p:clrMapOvr>
</p:sld>
</file>

<file path=ppt/theme/theme1.xml><?xml version="1.0" encoding="utf-8"?>
<a:theme xmlns:a="http://schemas.openxmlformats.org/drawingml/2006/main" name="Motiv Office">
  <a:themeElements>
    <a:clrScheme name="Vlastní 1">
      <a:dk1>
        <a:srgbClr val="000000"/>
      </a:dk1>
      <a:lt1>
        <a:srgbClr val="FFFFFF"/>
      </a:lt1>
      <a:dk2>
        <a:srgbClr val="2B3990"/>
      </a:dk2>
      <a:lt2>
        <a:srgbClr val="E7E6E6"/>
      </a:lt2>
      <a:accent1>
        <a:srgbClr val="EB008B"/>
      </a:accent1>
      <a:accent2>
        <a:srgbClr val="FFCB04"/>
      </a:accent2>
      <a:accent3>
        <a:srgbClr val="F36F21"/>
      </a:accent3>
      <a:accent4>
        <a:srgbClr val="8CC63E"/>
      </a:accent4>
      <a:accent5>
        <a:srgbClr val="00BFE7"/>
      </a:accent5>
      <a:accent6>
        <a:srgbClr val="91268F"/>
      </a:accent6>
      <a:hlink>
        <a:srgbClr val="EB008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1175</TotalTime>
  <Words>1964</Words>
  <Application>Microsoft Office PowerPoint</Application>
  <PresentationFormat>Širokoúhlá obrazovka</PresentationFormat>
  <Paragraphs>370</Paragraphs>
  <Slides>60</Slides>
  <Notes>56</Notes>
  <HiddenSlides>0</HiddenSlides>
  <MMClips>0</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60</vt:i4>
      </vt:variant>
    </vt:vector>
  </HeadingPairs>
  <TitlesOfParts>
    <vt:vector size="66" baseType="lpstr">
      <vt:lpstr>Roboto Mono</vt:lpstr>
      <vt:lpstr>Amatic SC</vt:lpstr>
      <vt:lpstr>Open Sans</vt:lpstr>
      <vt:lpstr>Calibri</vt:lpstr>
      <vt:lpstr>Arial</vt:lpstr>
      <vt:lpstr>Motiv Office</vt:lpstr>
      <vt:lpstr>HTML a CSS Box model, display, float, position</vt:lpstr>
      <vt:lpstr>Použití materiálů</vt:lpstr>
      <vt:lpstr>1. Mini opakování</vt:lpstr>
      <vt:lpstr>HTML a CSS</vt:lpstr>
      <vt:lpstr>Prezentace aplikace PowerPoint</vt:lpstr>
      <vt:lpstr>Nadpisy</vt:lpstr>
      <vt:lpstr>Text</vt:lpstr>
      <vt:lpstr>Odrážkový seznam</vt:lpstr>
      <vt:lpstr>Tabulka</vt:lpstr>
      <vt:lpstr>Odkaz</vt:lpstr>
      <vt:lpstr>Obrázek</vt:lpstr>
      <vt:lpstr>Značky pro členění obsahu</vt:lpstr>
      <vt:lpstr>Sémantické značky pro členění obsahu</vt:lpstr>
      <vt:lpstr>2. BOX MODEL a CSS</vt:lpstr>
      <vt:lpstr>CSS v HTML</vt:lpstr>
      <vt:lpstr>CSS třídy</vt:lpstr>
      <vt:lpstr>Box model</vt:lpstr>
      <vt:lpstr>Border - rámeček</vt:lpstr>
      <vt:lpstr>Border - rámeček</vt:lpstr>
      <vt:lpstr>Zakulacení rohů rámečku</vt:lpstr>
      <vt:lpstr>Width, height - šířka a výška</vt:lpstr>
      <vt:lpstr>Padding - odsazení obsahu od rámečku</vt:lpstr>
      <vt:lpstr>Margin - odsazení od okolních prvků</vt:lpstr>
      <vt:lpstr>Margin - odsazení od okolních prvků</vt:lpstr>
      <vt:lpstr>Collapsing margins</vt:lpstr>
      <vt:lpstr>Prezentace aplikace PowerPoint</vt:lpstr>
      <vt:lpstr> CSS box-sizing Property</vt:lpstr>
      <vt:lpstr> CSS box-sizing Property</vt:lpstr>
      <vt:lpstr>3. Jednotky v CSS Aneb, jak udávat rozměr elementům za pomocí CSS</vt:lpstr>
      <vt:lpstr>Typy jednotek</vt:lpstr>
      <vt:lpstr>Typy jednotek - procenta</vt:lpstr>
      <vt:lpstr>Typy jednotek - rem</vt:lpstr>
      <vt:lpstr>Typy jednotek - em</vt:lpstr>
      <vt:lpstr>Typy jednotek – vh a vw </vt:lpstr>
      <vt:lpstr>4. DISPLAY typy prvků a vliv na jejich chování na stránce</vt:lpstr>
      <vt:lpstr>Typy prvků</vt:lpstr>
      <vt:lpstr>Blokové prvky</vt:lpstr>
      <vt:lpstr>Řádkové prvky</vt:lpstr>
      <vt:lpstr>Řádkově-blokové prvky</vt:lpstr>
      <vt:lpstr>Typ prvku lze změnit v CSS</vt:lpstr>
      <vt:lpstr>5. FLOAT obtékání obrázku textem</vt:lpstr>
      <vt:lpstr>Float - obtékání obrázku textem</vt:lpstr>
      <vt:lpstr>Float - obtékání obrázku textem</vt:lpstr>
      <vt:lpstr>Zastavení obtékání</vt:lpstr>
      <vt:lpstr>Přetečení float elementů ven z boxu</vt:lpstr>
      <vt:lpstr>6. Pozicování elementů</vt:lpstr>
      <vt:lpstr>Position - pozicování prvků</vt:lpstr>
      <vt:lpstr>Pozicování prvků </vt:lpstr>
      <vt:lpstr>Position - pozicování prvků</vt:lpstr>
      <vt:lpstr>Position: static;</vt:lpstr>
      <vt:lpstr>Position: relative;</vt:lpstr>
      <vt:lpstr>Position: relative;</vt:lpstr>
      <vt:lpstr>Position: absolute;</vt:lpstr>
      <vt:lpstr>Position: absolute;</vt:lpstr>
      <vt:lpstr>Absolutní pozicování uvnitř rodiče</vt:lpstr>
      <vt:lpstr>Position: fixed;</vt:lpstr>
      <vt:lpstr>Position: fixed;</vt:lpstr>
      <vt:lpstr>Position: sticky;</vt:lpstr>
      <vt:lpstr>Position: fixed;</vt:lpstr>
      <vt:lpstr>Konec prezentace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a CSS Box model, display, float, position</dc:title>
  <cp:lastModifiedBy>Buryan Šimon</cp:lastModifiedBy>
  <cp:revision>45</cp:revision>
  <dcterms:modified xsi:type="dcterms:W3CDTF">2020-03-27T17:58:45Z</dcterms:modified>
</cp:coreProperties>
</file>